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70" r:id="rId4"/>
    <p:sldId id="282" r:id="rId5"/>
    <p:sldId id="274" r:id="rId6"/>
    <p:sldId id="285" r:id="rId7"/>
    <p:sldId id="280" r:id="rId8"/>
    <p:sldId id="281" r:id="rId9"/>
  </p:sldIdLst>
  <p:sldSz cx="9753600" cy="7315200"/>
  <p:notesSz cx="97536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8"/>
    <p:restoredTop sz="94770"/>
  </p:normalViewPr>
  <p:slideViewPr>
    <p:cSldViewPr>
      <p:cViewPr varScale="1">
        <p:scale>
          <a:sx n="60" d="100"/>
          <a:sy n="60" d="100"/>
        </p:scale>
        <p:origin x="158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100" b="0" i="0">
                <a:solidFill>
                  <a:srgbClr val="21212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Arial"/>
                <a:cs typeface="Arial"/>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EB5E13"/>
          </a:solidFill>
        </p:spPr>
        <p:txBody>
          <a:bodyPr wrap="square" lIns="0" tIns="0" rIns="0" bIns="0" rtlCol="0"/>
          <a:lstStyle/>
          <a:p>
            <a:endParaRPr/>
          </a:p>
        </p:txBody>
      </p:sp>
      <p:sp>
        <p:nvSpPr>
          <p:cNvPr id="17" name="bk object 17"/>
          <p:cNvSpPr/>
          <p:nvPr/>
        </p:nvSpPr>
        <p:spPr>
          <a:xfrm>
            <a:off x="247662" y="247650"/>
            <a:ext cx="9258300" cy="6819900"/>
          </a:xfrm>
          <a:custGeom>
            <a:avLst/>
            <a:gdLst/>
            <a:ahLst/>
            <a:cxnLst/>
            <a:rect l="l" t="t" r="r" b="b"/>
            <a:pathLst>
              <a:path w="9258300" h="6819900">
                <a:moveTo>
                  <a:pt x="0" y="0"/>
                </a:moveTo>
                <a:lnTo>
                  <a:pt x="9258299" y="0"/>
                </a:lnTo>
                <a:lnTo>
                  <a:pt x="9258299" y="6819900"/>
                </a:lnTo>
                <a:lnTo>
                  <a:pt x="0" y="6819900"/>
                </a:lnTo>
                <a:lnTo>
                  <a:pt x="0" y="0"/>
                </a:lnTo>
                <a:close/>
              </a:path>
            </a:pathLst>
          </a:custGeom>
          <a:solidFill>
            <a:srgbClr val="0096A2"/>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753600" cy="1381125"/>
          </a:xfrm>
          <a:custGeom>
            <a:avLst/>
            <a:gdLst/>
            <a:ahLst/>
            <a:cxnLst/>
            <a:rect l="l" t="t" r="r" b="b"/>
            <a:pathLst>
              <a:path w="9753600" h="1381125">
                <a:moveTo>
                  <a:pt x="0" y="0"/>
                </a:moveTo>
                <a:lnTo>
                  <a:pt x="9753600" y="0"/>
                </a:lnTo>
                <a:lnTo>
                  <a:pt x="9753600" y="1381125"/>
                </a:lnTo>
                <a:lnTo>
                  <a:pt x="0" y="1381125"/>
                </a:lnTo>
                <a:lnTo>
                  <a:pt x="0" y="0"/>
                </a:lnTo>
                <a:close/>
              </a:path>
            </a:pathLst>
          </a:custGeom>
          <a:solidFill>
            <a:srgbClr val="EB5E13"/>
          </a:solidFill>
        </p:spPr>
        <p:txBody>
          <a:bodyPr wrap="square" lIns="0" tIns="0" rIns="0" bIns="0" rtlCol="0"/>
          <a:lstStyle/>
          <a:p>
            <a:endParaRPr/>
          </a:p>
        </p:txBody>
      </p:sp>
      <p:sp>
        <p:nvSpPr>
          <p:cNvPr id="2" name="Holder 2"/>
          <p:cNvSpPr>
            <a:spLocks noGrp="1"/>
          </p:cNvSpPr>
          <p:nvPr>
            <p:ph type="title"/>
          </p:nvPr>
        </p:nvSpPr>
        <p:spPr>
          <a:xfrm>
            <a:off x="1127051" y="384078"/>
            <a:ext cx="7499496" cy="516255"/>
          </a:xfrm>
          <a:prstGeom prst="rect">
            <a:avLst/>
          </a:prstGeom>
        </p:spPr>
        <p:txBody>
          <a:bodyPr wrap="square" lIns="0" tIns="0" rIns="0" bIns="0">
            <a:spAutoFit/>
          </a:bodyPr>
          <a:lstStyle>
            <a:lvl1pPr>
              <a:defRPr sz="3200" b="1" i="0">
                <a:solidFill>
                  <a:schemeClr val="bg1"/>
                </a:solidFill>
                <a:latin typeface="Arial"/>
                <a:cs typeface="Arial"/>
              </a:defRPr>
            </a:lvl1pPr>
          </a:lstStyle>
          <a:p>
            <a:endParaRPr/>
          </a:p>
        </p:txBody>
      </p:sp>
      <p:sp>
        <p:nvSpPr>
          <p:cNvPr id="3" name="Holder 3"/>
          <p:cNvSpPr>
            <a:spLocks noGrp="1"/>
          </p:cNvSpPr>
          <p:nvPr>
            <p:ph type="body" idx="1"/>
          </p:nvPr>
        </p:nvSpPr>
        <p:spPr>
          <a:xfrm>
            <a:off x="1101725" y="2165038"/>
            <a:ext cx="7550150" cy="3835400"/>
          </a:xfrm>
          <a:prstGeom prst="rect">
            <a:avLst/>
          </a:prstGeom>
        </p:spPr>
        <p:txBody>
          <a:bodyPr wrap="square" lIns="0" tIns="0" rIns="0" bIns="0">
            <a:spAutoFit/>
          </a:bodyPr>
          <a:lstStyle>
            <a:lvl1pPr>
              <a:defRPr sz="2100" b="0" i="0">
                <a:solidFill>
                  <a:srgbClr val="212121"/>
                </a:solidFill>
                <a:latin typeface="Arial"/>
                <a:cs typeface="Arial"/>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2/28/2019</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s://www.youtube.com/embed/KllVVJ4seBA?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app.frame.io/r/65cf5109-e519-43d4-a091-3bf202fb677a?v=919a41aa-26a8-473f-bfe7-fcf2978cca4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828800" y="1295400"/>
            <a:ext cx="6096000" cy="4305300"/>
          </a:xfrm>
          <a:prstGeom prst="rect">
            <a:avLst/>
          </a:prstGeom>
          <a:blipFill>
            <a:blip r:embed="rId2" cstate="print"/>
            <a:stretch>
              <a:fillRect/>
            </a:stretch>
          </a:blipFill>
        </p:spPr>
        <p:txBody>
          <a:bodyPr wrap="square" lIns="0" tIns="0" rIns="0" bIns="0" rtlCol="0"/>
          <a:lstStyle/>
          <a:p>
            <a:pPr algn="ct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20411" y="609600"/>
            <a:ext cx="6324600" cy="516255"/>
          </a:xfrm>
          <a:prstGeom prst="rect">
            <a:avLst/>
          </a:prstGeom>
        </p:spPr>
        <p:txBody>
          <a:bodyPr vert="horz" wrap="square" lIns="0" tIns="15240" rIns="0" bIns="0" rtlCol="0">
            <a:spAutoFit/>
          </a:bodyPr>
          <a:lstStyle/>
          <a:p>
            <a:pPr marL="12700">
              <a:lnSpc>
                <a:spcPct val="100000"/>
              </a:lnSpc>
              <a:spcBef>
                <a:spcPts val="120"/>
              </a:spcBef>
              <a:tabLst>
                <a:tab pos="2934335" algn="l"/>
              </a:tabLst>
            </a:pPr>
            <a:r>
              <a:rPr spc="10" dirty="0"/>
              <a:t>R</a:t>
            </a:r>
            <a:r>
              <a:rPr spc="-440" dirty="0"/>
              <a:t> </a:t>
            </a:r>
            <a:r>
              <a:rPr spc="10" dirty="0"/>
              <a:t>E</a:t>
            </a:r>
            <a:r>
              <a:rPr spc="-434" dirty="0"/>
              <a:t> </a:t>
            </a:r>
            <a:r>
              <a:rPr spc="10" dirty="0"/>
              <a:t>S</a:t>
            </a:r>
            <a:r>
              <a:rPr spc="-440" dirty="0"/>
              <a:t> </a:t>
            </a:r>
            <a:r>
              <a:rPr spc="10" dirty="0"/>
              <a:t>E</a:t>
            </a:r>
            <a:r>
              <a:rPr spc="-434" dirty="0"/>
              <a:t> </a:t>
            </a:r>
            <a:r>
              <a:rPr spc="10" dirty="0"/>
              <a:t>A</a:t>
            </a:r>
            <a:r>
              <a:rPr spc="-440" dirty="0"/>
              <a:t> </a:t>
            </a:r>
            <a:r>
              <a:rPr spc="10" dirty="0"/>
              <a:t>R</a:t>
            </a:r>
            <a:r>
              <a:rPr spc="-434" dirty="0"/>
              <a:t> </a:t>
            </a:r>
            <a:r>
              <a:rPr spc="10" dirty="0"/>
              <a:t>C</a:t>
            </a:r>
            <a:r>
              <a:rPr spc="-440" dirty="0"/>
              <a:t> </a:t>
            </a:r>
            <a:r>
              <a:rPr spc="10" dirty="0"/>
              <a:t>H	U</a:t>
            </a:r>
            <a:r>
              <a:rPr spc="-445" dirty="0"/>
              <a:t> </a:t>
            </a:r>
            <a:r>
              <a:rPr spc="10" dirty="0"/>
              <a:t>N</a:t>
            </a:r>
            <a:r>
              <a:rPr spc="-445" dirty="0"/>
              <a:t> </a:t>
            </a:r>
            <a:r>
              <a:rPr spc="10" dirty="0"/>
              <a:t>D</a:t>
            </a:r>
            <a:r>
              <a:rPr spc="-450" dirty="0"/>
              <a:t> </a:t>
            </a:r>
            <a:r>
              <a:rPr spc="10" dirty="0"/>
              <a:t>E</a:t>
            </a:r>
            <a:r>
              <a:rPr spc="-445" dirty="0"/>
              <a:t> </a:t>
            </a:r>
            <a:r>
              <a:rPr spc="10" dirty="0"/>
              <a:t>R</a:t>
            </a:r>
            <a:r>
              <a:rPr spc="-445" dirty="0"/>
              <a:t> </a:t>
            </a:r>
            <a:r>
              <a:rPr spc="10" dirty="0"/>
              <a:t>T</a:t>
            </a:r>
            <a:r>
              <a:rPr spc="-450" dirty="0"/>
              <a:t> </a:t>
            </a:r>
            <a:r>
              <a:rPr spc="10" dirty="0"/>
              <a:t>A</a:t>
            </a:r>
            <a:r>
              <a:rPr spc="-445" dirty="0"/>
              <a:t> </a:t>
            </a:r>
            <a:r>
              <a:rPr spc="10" dirty="0"/>
              <a:t>K</a:t>
            </a:r>
            <a:r>
              <a:rPr spc="-445" dirty="0"/>
              <a:t> </a:t>
            </a:r>
            <a:r>
              <a:rPr spc="10" dirty="0"/>
              <a:t>E</a:t>
            </a:r>
            <a:r>
              <a:rPr spc="-450" dirty="0"/>
              <a:t> </a:t>
            </a:r>
            <a:r>
              <a:rPr spc="10" dirty="0"/>
              <a:t>N</a:t>
            </a:r>
          </a:p>
        </p:txBody>
      </p:sp>
      <p:sp>
        <p:nvSpPr>
          <p:cNvPr id="3" name="object 3"/>
          <p:cNvSpPr txBox="1"/>
          <p:nvPr/>
        </p:nvSpPr>
        <p:spPr>
          <a:xfrm>
            <a:off x="916622" y="1768355"/>
            <a:ext cx="8532178" cy="4718599"/>
          </a:xfrm>
          <a:prstGeom prst="rect">
            <a:avLst/>
          </a:prstGeom>
        </p:spPr>
        <p:txBody>
          <a:bodyPr vert="horz" wrap="square" lIns="0" tIns="12065" rIns="0" bIns="0" rtlCol="0">
            <a:spAutoFit/>
          </a:bodyPr>
          <a:lstStyle/>
          <a:p>
            <a:pPr marL="12700" marR="3709035">
              <a:spcBef>
                <a:spcPts val="95"/>
              </a:spcBef>
            </a:pPr>
            <a:r>
              <a:rPr sz="2000" b="1" dirty="0">
                <a:solidFill>
                  <a:srgbClr val="212121"/>
                </a:solidFill>
                <a:latin typeface="Arial"/>
                <a:cs typeface="Arial"/>
              </a:rPr>
              <a:t>USA - Polaris Project 2015 </a:t>
            </a:r>
            <a:r>
              <a:rPr lang="en-IE" sz="2000" b="1" dirty="0">
                <a:solidFill>
                  <a:srgbClr val="212121"/>
                </a:solidFill>
                <a:latin typeface="Arial"/>
                <a:cs typeface="Arial"/>
              </a:rPr>
              <a:t>(2007- 2</a:t>
            </a:r>
            <a:r>
              <a:rPr lang="en-IE" sz="2000" b="1" kern="0" dirty="0">
                <a:solidFill>
                  <a:srgbClr val="212121"/>
                </a:solidFill>
                <a:latin typeface="Arial"/>
                <a:cs typeface="Arial"/>
              </a:rPr>
              <a:t>015)</a:t>
            </a:r>
            <a:endParaRPr lang="en-IE" sz="2000" b="1" dirty="0">
              <a:solidFill>
                <a:srgbClr val="212121"/>
              </a:solidFill>
              <a:latin typeface="Arial"/>
              <a:cs typeface="Arial"/>
            </a:endParaRPr>
          </a:p>
          <a:p>
            <a:pPr marL="12700" marR="3709035">
              <a:spcBef>
                <a:spcPts val="95"/>
              </a:spcBef>
            </a:pPr>
            <a:r>
              <a:rPr sz="2000" b="1" dirty="0">
                <a:solidFill>
                  <a:srgbClr val="00738D"/>
                </a:solidFill>
                <a:latin typeface="Arial"/>
                <a:cs typeface="Arial"/>
              </a:rPr>
              <a:t>92% </a:t>
            </a:r>
            <a:r>
              <a:rPr sz="2000" dirty="0">
                <a:solidFill>
                  <a:srgbClr val="212121"/>
                </a:solidFill>
                <a:latin typeface="Arial"/>
                <a:cs typeface="Arial"/>
              </a:rPr>
              <a:t>victims were sexually</a:t>
            </a:r>
            <a:r>
              <a:rPr sz="2000" spc="-25" dirty="0">
                <a:solidFill>
                  <a:srgbClr val="212121"/>
                </a:solidFill>
                <a:latin typeface="Arial"/>
                <a:cs typeface="Arial"/>
              </a:rPr>
              <a:t> </a:t>
            </a:r>
            <a:r>
              <a:rPr sz="2000" dirty="0">
                <a:solidFill>
                  <a:srgbClr val="212121"/>
                </a:solidFill>
                <a:latin typeface="Arial"/>
                <a:cs typeface="Arial"/>
              </a:rPr>
              <a:t>exploited</a:t>
            </a:r>
            <a:endParaRPr sz="2000" dirty="0">
              <a:latin typeface="Arial"/>
              <a:cs typeface="Arial"/>
            </a:endParaRPr>
          </a:p>
          <a:p>
            <a:pPr marL="12700">
              <a:spcBef>
                <a:spcPts val="990"/>
              </a:spcBef>
            </a:pPr>
            <a:r>
              <a:rPr sz="2000" b="1" dirty="0">
                <a:solidFill>
                  <a:srgbClr val="00738D"/>
                </a:solidFill>
                <a:latin typeface="Arial"/>
                <a:cs typeface="Arial"/>
              </a:rPr>
              <a:t>94% </a:t>
            </a:r>
            <a:r>
              <a:rPr sz="2000" dirty="0">
                <a:solidFill>
                  <a:srgbClr val="212121"/>
                </a:solidFill>
                <a:latin typeface="Arial"/>
                <a:cs typeface="Arial"/>
              </a:rPr>
              <a:t>females / </a:t>
            </a:r>
            <a:r>
              <a:rPr sz="2000" b="1" dirty="0">
                <a:solidFill>
                  <a:srgbClr val="00738D"/>
                </a:solidFill>
                <a:latin typeface="Arial"/>
                <a:cs typeface="Arial"/>
              </a:rPr>
              <a:t>45%</a:t>
            </a:r>
            <a:r>
              <a:rPr sz="2000" b="1" spc="-5" dirty="0">
                <a:solidFill>
                  <a:srgbClr val="00738D"/>
                </a:solidFill>
                <a:latin typeface="Arial"/>
                <a:cs typeface="Arial"/>
              </a:rPr>
              <a:t> </a:t>
            </a:r>
            <a:r>
              <a:rPr sz="2000" dirty="0">
                <a:solidFill>
                  <a:srgbClr val="212121"/>
                </a:solidFill>
                <a:latin typeface="Arial"/>
                <a:cs typeface="Arial"/>
              </a:rPr>
              <a:t>children</a:t>
            </a:r>
            <a:endParaRPr sz="2000" dirty="0">
              <a:latin typeface="Arial"/>
              <a:cs typeface="Arial"/>
            </a:endParaRPr>
          </a:p>
          <a:p>
            <a:pPr marL="12700">
              <a:spcBef>
                <a:spcPts val="990"/>
              </a:spcBef>
            </a:pPr>
            <a:r>
              <a:rPr sz="2000" dirty="0">
                <a:solidFill>
                  <a:srgbClr val="212121"/>
                </a:solidFill>
                <a:latin typeface="Arial"/>
                <a:cs typeface="Arial"/>
              </a:rPr>
              <a:t>Hotels second most popular venue for sex </a:t>
            </a:r>
            <a:r>
              <a:rPr sz="2000" spc="-5" dirty="0">
                <a:solidFill>
                  <a:srgbClr val="212121"/>
                </a:solidFill>
                <a:latin typeface="Arial"/>
                <a:cs typeface="Arial"/>
              </a:rPr>
              <a:t>trafficking</a:t>
            </a:r>
            <a:endParaRPr sz="2000" dirty="0">
              <a:latin typeface="Times New Roman"/>
              <a:cs typeface="Times New Roman"/>
            </a:endParaRPr>
          </a:p>
          <a:p>
            <a:endParaRPr sz="2000" dirty="0">
              <a:latin typeface="Times New Roman"/>
              <a:cs typeface="Times New Roman"/>
            </a:endParaRPr>
          </a:p>
          <a:p>
            <a:pPr marL="12700"/>
            <a:r>
              <a:rPr sz="2000" b="1" dirty="0">
                <a:solidFill>
                  <a:srgbClr val="212121"/>
                </a:solidFill>
                <a:latin typeface="Arial"/>
                <a:cs typeface="Arial"/>
              </a:rPr>
              <a:t>Europe - COMBAT Study 2016</a:t>
            </a:r>
            <a:r>
              <a:rPr sz="2000" b="1" spc="-5" dirty="0">
                <a:solidFill>
                  <a:srgbClr val="212121"/>
                </a:solidFill>
                <a:latin typeface="Arial"/>
                <a:cs typeface="Arial"/>
              </a:rPr>
              <a:t> </a:t>
            </a:r>
            <a:r>
              <a:rPr sz="2000" b="1" dirty="0">
                <a:solidFill>
                  <a:srgbClr val="212121"/>
                </a:solidFill>
                <a:latin typeface="Arial"/>
                <a:cs typeface="Arial"/>
              </a:rPr>
              <a:t>(2014-2016)</a:t>
            </a:r>
            <a:endParaRPr sz="2000" dirty="0">
              <a:latin typeface="Arial"/>
              <a:cs typeface="Arial"/>
            </a:endParaRPr>
          </a:p>
          <a:p>
            <a:pPr marL="12700">
              <a:spcBef>
                <a:spcPts val="990"/>
              </a:spcBef>
            </a:pPr>
            <a:r>
              <a:rPr sz="2000" b="1" spc="5" dirty="0">
                <a:solidFill>
                  <a:srgbClr val="00738D"/>
                </a:solidFill>
                <a:latin typeface="Arial"/>
                <a:cs typeface="Arial"/>
              </a:rPr>
              <a:t>&gt; </a:t>
            </a:r>
            <a:r>
              <a:rPr sz="2000" b="1" dirty="0">
                <a:solidFill>
                  <a:srgbClr val="00738D"/>
                </a:solidFill>
                <a:latin typeface="Arial"/>
                <a:cs typeface="Arial"/>
              </a:rPr>
              <a:t>93,000 </a:t>
            </a:r>
            <a:r>
              <a:rPr sz="2000" dirty="0">
                <a:solidFill>
                  <a:srgbClr val="212121"/>
                </a:solidFill>
                <a:latin typeface="Arial"/>
                <a:cs typeface="Arial"/>
              </a:rPr>
              <a:t>victims of sex </a:t>
            </a:r>
            <a:r>
              <a:rPr sz="2000" spc="-5" dirty="0">
                <a:solidFill>
                  <a:srgbClr val="212121"/>
                </a:solidFill>
                <a:latin typeface="Arial"/>
                <a:cs typeface="Arial"/>
              </a:rPr>
              <a:t>trafficking </a:t>
            </a:r>
            <a:r>
              <a:rPr sz="2000" dirty="0">
                <a:solidFill>
                  <a:srgbClr val="212121"/>
                </a:solidFill>
                <a:latin typeface="Arial"/>
                <a:cs typeface="Arial"/>
              </a:rPr>
              <a:t>exploited in hotels, each year</a:t>
            </a:r>
            <a:endParaRPr sz="2000" dirty="0">
              <a:latin typeface="Arial"/>
              <a:cs typeface="Arial"/>
            </a:endParaRPr>
          </a:p>
          <a:p>
            <a:endParaRPr sz="2000" dirty="0">
              <a:latin typeface="Times New Roman"/>
              <a:cs typeface="Times New Roman"/>
            </a:endParaRPr>
          </a:p>
          <a:p>
            <a:pPr marL="12700">
              <a:spcBef>
                <a:spcPts val="5"/>
              </a:spcBef>
            </a:pPr>
            <a:r>
              <a:rPr sz="2000" b="1" dirty="0">
                <a:solidFill>
                  <a:srgbClr val="212121"/>
                </a:solidFill>
                <a:latin typeface="Arial"/>
                <a:cs typeface="Arial"/>
              </a:rPr>
              <a:t>Ireland - MECPATHS Research</a:t>
            </a:r>
            <a:r>
              <a:rPr sz="2000" b="1" spc="-5" dirty="0">
                <a:solidFill>
                  <a:srgbClr val="212121"/>
                </a:solidFill>
                <a:latin typeface="Arial"/>
                <a:cs typeface="Arial"/>
              </a:rPr>
              <a:t> </a:t>
            </a:r>
            <a:r>
              <a:rPr sz="2000" b="1" dirty="0">
                <a:solidFill>
                  <a:srgbClr val="212121"/>
                </a:solidFill>
                <a:latin typeface="Arial"/>
                <a:cs typeface="Arial"/>
              </a:rPr>
              <a:t>2018</a:t>
            </a:r>
            <a:endParaRPr sz="2000" dirty="0">
              <a:latin typeface="Arial"/>
              <a:cs typeface="Arial"/>
            </a:endParaRPr>
          </a:p>
          <a:p>
            <a:pPr marL="12700" marR="5080"/>
            <a:r>
              <a:rPr sz="2000" b="1" dirty="0">
                <a:solidFill>
                  <a:srgbClr val="00738D"/>
                </a:solidFill>
                <a:latin typeface="Arial"/>
                <a:cs typeface="Arial"/>
              </a:rPr>
              <a:t>95% </a:t>
            </a:r>
            <a:r>
              <a:rPr sz="2000" dirty="0">
                <a:solidFill>
                  <a:srgbClr val="212121"/>
                </a:solidFill>
                <a:latin typeface="Arial"/>
                <a:cs typeface="Arial"/>
              </a:rPr>
              <a:t>believe </a:t>
            </a:r>
            <a:r>
              <a:rPr sz="2000" spc="-5" dirty="0">
                <a:solidFill>
                  <a:srgbClr val="212121"/>
                </a:solidFill>
                <a:latin typeface="Arial"/>
                <a:cs typeface="Arial"/>
              </a:rPr>
              <a:t>trafficking </a:t>
            </a:r>
            <a:r>
              <a:rPr sz="2000" dirty="0">
                <a:solidFill>
                  <a:srgbClr val="212121"/>
                </a:solidFill>
                <a:latin typeface="Arial"/>
                <a:cs typeface="Arial"/>
              </a:rPr>
              <a:t>of children takes place in countries with lower incomes and high levels of poverty, not in</a:t>
            </a:r>
            <a:r>
              <a:rPr sz="2000" spc="-10" dirty="0">
                <a:solidFill>
                  <a:srgbClr val="212121"/>
                </a:solidFill>
                <a:latin typeface="Arial"/>
                <a:cs typeface="Arial"/>
              </a:rPr>
              <a:t> </a:t>
            </a:r>
            <a:r>
              <a:rPr sz="2000" dirty="0">
                <a:solidFill>
                  <a:srgbClr val="212121"/>
                </a:solidFill>
                <a:latin typeface="Arial"/>
                <a:cs typeface="Arial"/>
              </a:rPr>
              <a:t>Ireland.</a:t>
            </a:r>
            <a:endParaRPr lang="en-IE" sz="2000" dirty="0">
              <a:solidFill>
                <a:srgbClr val="212121"/>
              </a:solidFill>
              <a:latin typeface="Arial"/>
              <a:cs typeface="Arial"/>
            </a:endParaRPr>
          </a:p>
          <a:p>
            <a:pPr marL="12700" marR="5080"/>
            <a:endParaRPr sz="2000" dirty="0">
              <a:latin typeface="Arial"/>
              <a:cs typeface="Arial"/>
            </a:endParaRPr>
          </a:p>
          <a:p>
            <a:pPr marL="12700" marR="208279"/>
            <a:r>
              <a:rPr sz="2000" b="1" dirty="0">
                <a:solidFill>
                  <a:srgbClr val="00738D"/>
                </a:solidFill>
                <a:latin typeface="Arial"/>
                <a:cs typeface="Arial"/>
              </a:rPr>
              <a:t>90% </a:t>
            </a:r>
            <a:r>
              <a:rPr sz="2000" dirty="0">
                <a:solidFill>
                  <a:srgbClr val="212121"/>
                </a:solidFill>
                <a:latin typeface="Arial"/>
                <a:cs typeface="Arial"/>
              </a:rPr>
              <a:t>of respondents were unaware of their responsibility to report any act of suspected harm against </a:t>
            </a:r>
            <a:r>
              <a:rPr sz="2000" spc="5" dirty="0">
                <a:solidFill>
                  <a:srgbClr val="212121"/>
                </a:solidFill>
                <a:latin typeface="Arial"/>
                <a:cs typeface="Arial"/>
              </a:rPr>
              <a:t>a </a:t>
            </a:r>
            <a:r>
              <a:rPr sz="2000" dirty="0">
                <a:solidFill>
                  <a:srgbClr val="212121"/>
                </a:solidFill>
                <a:latin typeface="Arial"/>
                <a:cs typeface="Arial"/>
              </a:rPr>
              <a:t>child to the Gardaí, under Children</a:t>
            </a:r>
            <a:r>
              <a:rPr sz="2000" spc="-20" dirty="0">
                <a:solidFill>
                  <a:srgbClr val="212121"/>
                </a:solidFill>
                <a:latin typeface="Arial"/>
                <a:cs typeface="Arial"/>
              </a:rPr>
              <a:t> </a:t>
            </a:r>
            <a:r>
              <a:rPr sz="2000" dirty="0">
                <a:solidFill>
                  <a:srgbClr val="212121"/>
                </a:solidFill>
                <a:latin typeface="Arial"/>
                <a:cs typeface="Arial"/>
              </a:rPr>
              <a:t>First.</a:t>
            </a:r>
            <a:endParaRPr sz="2000" dirty="0">
              <a:latin typeface="Arial"/>
              <a:cs typeface="Arial"/>
            </a:endParaRPr>
          </a:p>
        </p:txBody>
      </p:sp>
      <p:sp>
        <p:nvSpPr>
          <p:cNvPr id="4" name="object 4"/>
          <p:cNvSpPr/>
          <p:nvPr/>
        </p:nvSpPr>
        <p:spPr>
          <a:xfrm>
            <a:off x="485823" y="1778312"/>
            <a:ext cx="180975" cy="266700"/>
          </a:xfrm>
          <a:custGeom>
            <a:avLst/>
            <a:gdLst/>
            <a:ahLst/>
            <a:cxnLst/>
            <a:rect l="l" t="t" r="r" b="b"/>
            <a:pathLst>
              <a:path w="180975" h="266700">
                <a:moveTo>
                  <a:pt x="34226" y="266681"/>
                </a:moveTo>
                <a:lnTo>
                  <a:pt x="20130" y="266681"/>
                </a:lnTo>
                <a:lnTo>
                  <a:pt x="12762" y="263705"/>
                </a:lnTo>
                <a:lnTo>
                  <a:pt x="7338" y="257819"/>
                </a:lnTo>
                <a:lnTo>
                  <a:pt x="1630" y="248426"/>
                </a:lnTo>
                <a:lnTo>
                  <a:pt x="0" y="237920"/>
                </a:lnTo>
                <a:lnTo>
                  <a:pt x="2398" y="227566"/>
                </a:lnTo>
                <a:lnTo>
                  <a:pt x="8780" y="218624"/>
                </a:lnTo>
                <a:lnTo>
                  <a:pt x="99966" y="133332"/>
                </a:lnTo>
                <a:lnTo>
                  <a:pt x="8780" y="48042"/>
                </a:lnTo>
                <a:lnTo>
                  <a:pt x="2398" y="39099"/>
                </a:lnTo>
                <a:lnTo>
                  <a:pt x="0" y="28745"/>
                </a:lnTo>
                <a:lnTo>
                  <a:pt x="1630" y="18241"/>
                </a:lnTo>
                <a:lnTo>
                  <a:pt x="7338" y="8847"/>
                </a:lnTo>
                <a:lnTo>
                  <a:pt x="16212" y="2416"/>
                </a:lnTo>
                <a:lnTo>
                  <a:pt x="26491" y="0"/>
                </a:lnTo>
                <a:lnTo>
                  <a:pt x="36921" y="1644"/>
                </a:lnTo>
                <a:lnTo>
                  <a:pt x="46249" y="7395"/>
                </a:lnTo>
                <a:lnTo>
                  <a:pt x="180898" y="133332"/>
                </a:lnTo>
                <a:lnTo>
                  <a:pt x="40948" y="264230"/>
                </a:lnTo>
                <a:lnTo>
                  <a:pt x="34226" y="266681"/>
                </a:lnTo>
                <a:close/>
              </a:path>
            </a:pathLst>
          </a:custGeom>
          <a:solidFill>
            <a:srgbClr val="0096A2"/>
          </a:solidFill>
        </p:spPr>
        <p:txBody>
          <a:bodyPr wrap="square" lIns="0" tIns="0" rIns="0" bIns="0" rtlCol="0"/>
          <a:lstStyle/>
          <a:p>
            <a:endParaRPr/>
          </a:p>
        </p:txBody>
      </p:sp>
      <p:sp>
        <p:nvSpPr>
          <p:cNvPr id="5" name="object 5"/>
          <p:cNvSpPr/>
          <p:nvPr/>
        </p:nvSpPr>
        <p:spPr>
          <a:xfrm>
            <a:off x="485822" y="4648200"/>
            <a:ext cx="180975" cy="266700"/>
          </a:xfrm>
          <a:custGeom>
            <a:avLst/>
            <a:gdLst/>
            <a:ahLst/>
            <a:cxnLst/>
            <a:rect l="l" t="t" r="r" b="b"/>
            <a:pathLst>
              <a:path w="180975" h="266700">
                <a:moveTo>
                  <a:pt x="34226" y="266681"/>
                </a:moveTo>
                <a:lnTo>
                  <a:pt x="20130" y="266681"/>
                </a:lnTo>
                <a:lnTo>
                  <a:pt x="12762" y="263705"/>
                </a:lnTo>
                <a:lnTo>
                  <a:pt x="7338" y="257819"/>
                </a:lnTo>
                <a:lnTo>
                  <a:pt x="1630" y="248426"/>
                </a:lnTo>
                <a:lnTo>
                  <a:pt x="0" y="237920"/>
                </a:lnTo>
                <a:lnTo>
                  <a:pt x="2398" y="227566"/>
                </a:lnTo>
                <a:lnTo>
                  <a:pt x="8780" y="218624"/>
                </a:lnTo>
                <a:lnTo>
                  <a:pt x="99966" y="133332"/>
                </a:lnTo>
                <a:lnTo>
                  <a:pt x="8780" y="48042"/>
                </a:lnTo>
                <a:lnTo>
                  <a:pt x="2398" y="39099"/>
                </a:lnTo>
                <a:lnTo>
                  <a:pt x="0" y="28745"/>
                </a:lnTo>
                <a:lnTo>
                  <a:pt x="1630" y="18241"/>
                </a:lnTo>
                <a:lnTo>
                  <a:pt x="7338" y="8847"/>
                </a:lnTo>
                <a:lnTo>
                  <a:pt x="16212" y="2416"/>
                </a:lnTo>
                <a:lnTo>
                  <a:pt x="26491" y="0"/>
                </a:lnTo>
                <a:lnTo>
                  <a:pt x="36921" y="1644"/>
                </a:lnTo>
                <a:lnTo>
                  <a:pt x="46249" y="7395"/>
                </a:lnTo>
                <a:lnTo>
                  <a:pt x="180898" y="133332"/>
                </a:lnTo>
                <a:lnTo>
                  <a:pt x="40948" y="264230"/>
                </a:lnTo>
                <a:lnTo>
                  <a:pt x="34226" y="266681"/>
                </a:lnTo>
                <a:close/>
              </a:path>
            </a:pathLst>
          </a:custGeom>
          <a:solidFill>
            <a:srgbClr val="0096A2"/>
          </a:solidFill>
        </p:spPr>
        <p:txBody>
          <a:bodyPr wrap="square" lIns="0" tIns="0" rIns="0" bIns="0" rtlCol="0"/>
          <a:lstStyle/>
          <a:p>
            <a:endParaRPr/>
          </a:p>
        </p:txBody>
      </p:sp>
      <p:sp>
        <p:nvSpPr>
          <p:cNvPr id="6" name="object 6"/>
          <p:cNvSpPr/>
          <p:nvPr/>
        </p:nvSpPr>
        <p:spPr>
          <a:xfrm>
            <a:off x="485822" y="3641035"/>
            <a:ext cx="180975" cy="266700"/>
          </a:xfrm>
          <a:custGeom>
            <a:avLst/>
            <a:gdLst/>
            <a:ahLst/>
            <a:cxnLst/>
            <a:rect l="l" t="t" r="r" b="b"/>
            <a:pathLst>
              <a:path w="180975" h="266700">
                <a:moveTo>
                  <a:pt x="34226" y="266681"/>
                </a:moveTo>
                <a:lnTo>
                  <a:pt x="20130" y="266681"/>
                </a:lnTo>
                <a:lnTo>
                  <a:pt x="12762" y="263705"/>
                </a:lnTo>
                <a:lnTo>
                  <a:pt x="7338" y="257819"/>
                </a:lnTo>
                <a:lnTo>
                  <a:pt x="1630" y="248426"/>
                </a:lnTo>
                <a:lnTo>
                  <a:pt x="0" y="237920"/>
                </a:lnTo>
                <a:lnTo>
                  <a:pt x="2398" y="227566"/>
                </a:lnTo>
                <a:lnTo>
                  <a:pt x="8780" y="218624"/>
                </a:lnTo>
                <a:lnTo>
                  <a:pt x="99966" y="133332"/>
                </a:lnTo>
                <a:lnTo>
                  <a:pt x="8780" y="48042"/>
                </a:lnTo>
                <a:lnTo>
                  <a:pt x="2398" y="39099"/>
                </a:lnTo>
                <a:lnTo>
                  <a:pt x="0" y="28745"/>
                </a:lnTo>
                <a:lnTo>
                  <a:pt x="1630" y="18241"/>
                </a:lnTo>
                <a:lnTo>
                  <a:pt x="7338" y="8847"/>
                </a:lnTo>
                <a:lnTo>
                  <a:pt x="16212" y="2416"/>
                </a:lnTo>
                <a:lnTo>
                  <a:pt x="26491" y="0"/>
                </a:lnTo>
                <a:lnTo>
                  <a:pt x="36921" y="1644"/>
                </a:lnTo>
                <a:lnTo>
                  <a:pt x="46249" y="7395"/>
                </a:lnTo>
                <a:lnTo>
                  <a:pt x="180898" y="133332"/>
                </a:lnTo>
                <a:lnTo>
                  <a:pt x="40948" y="264230"/>
                </a:lnTo>
                <a:lnTo>
                  <a:pt x="34226" y="266681"/>
                </a:lnTo>
                <a:close/>
              </a:path>
            </a:pathLst>
          </a:custGeom>
          <a:solidFill>
            <a:srgbClr val="0096A2"/>
          </a:solidFill>
        </p:spPr>
        <p:txBody>
          <a:bodyPr wrap="square" lIns="0" tIns="0" rIns="0" bIns="0" rtlCol="0"/>
          <a:lstStyle/>
          <a:p>
            <a:endParaRPr/>
          </a:p>
        </p:txBody>
      </p:sp>
    </p:spTree>
    <p:extLst>
      <p:ext uri="{BB962C8B-B14F-4D97-AF65-F5344CB8AC3E}">
        <p14:creationId xmlns:p14="http://schemas.microsoft.com/office/powerpoint/2010/main" val="1510494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7680" y="609600"/>
            <a:ext cx="7995920" cy="500843"/>
          </a:xfrm>
          <a:prstGeom prst="rect">
            <a:avLst/>
          </a:prstGeom>
        </p:spPr>
        <p:txBody>
          <a:bodyPr vert="horz" wrap="square" lIns="0" tIns="12065" rIns="0" bIns="0" rtlCol="0">
            <a:spAutoFit/>
          </a:bodyPr>
          <a:lstStyle/>
          <a:p>
            <a:pPr marL="1097915" marR="5080" indent="-1085850">
              <a:lnSpc>
                <a:spcPct val="107400"/>
              </a:lnSpc>
              <a:spcBef>
                <a:spcPts val="95"/>
              </a:spcBef>
              <a:tabLst>
                <a:tab pos="1308100" algn="l"/>
                <a:tab pos="3014345" algn="l"/>
                <a:tab pos="4600575" algn="l"/>
                <a:tab pos="6356985" algn="l"/>
                <a:tab pos="7050405" algn="l"/>
              </a:tabLst>
            </a:pPr>
            <a:r>
              <a:rPr lang="en-IE" spc="10" dirty="0"/>
              <a:t>DOES YOUR HOTEL KNOW?</a:t>
            </a:r>
            <a:endParaRPr spc="10" dirty="0"/>
          </a:p>
        </p:txBody>
      </p:sp>
      <p:sp>
        <p:nvSpPr>
          <p:cNvPr id="4" name="object 4"/>
          <p:cNvSpPr/>
          <p:nvPr/>
        </p:nvSpPr>
        <p:spPr>
          <a:xfrm>
            <a:off x="2045493" y="2271712"/>
            <a:ext cx="1243330" cy="828675"/>
          </a:xfrm>
          <a:custGeom>
            <a:avLst/>
            <a:gdLst/>
            <a:ahLst/>
            <a:cxnLst/>
            <a:rect l="l" t="t" r="r" b="b"/>
            <a:pathLst>
              <a:path w="1243329" h="828675">
                <a:moveTo>
                  <a:pt x="897731" y="828674"/>
                </a:moveTo>
                <a:lnTo>
                  <a:pt x="69056" y="828674"/>
                </a:lnTo>
                <a:lnTo>
                  <a:pt x="42243" y="823226"/>
                </a:lnTo>
                <a:lnTo>
                  <a:pt x="20285" y="808389"/>
                </a:lnTo>
                <a:lnTo>
                  <a:pt x="5448" y="786431"/>
                </a:lnTo>
                <a:lnTo>
                  <a:pt x="0" y="759618"/>
                </a:lnTo>
                <a:lnTo>
                  <a:pt x="0" y="69056"/>
                </a:lnTo>
                <a:lnTo>
                  <a:pt x="5448" y="42243"/>
                </a:lnTo>
                <a:lnTo>
                  <a:pt x="20285" y="20285"/>
                </a:lnTo>
                <a:lnTo>
                  <a:pt x="42243" y="5448"/>
                </a:lnTo>
                <a:lnTo>
                  <a:pt x="69056" y="0"/>
                </a:lnTo>
                <a:lnTo>
                  <a:pt x="897731" y="0"/>
                </a:lnTo>
                <a:lnTo>
                  <a:pt x="924544" y="5448"/>
                </a:lnTo>
                <a:lnTo>
                  <a:pt x="946502" y="20285"/>
                </a:lnTo>
                <a:lnTo>
                  <a:pt x="961338" y="42243"/>
                </a:lnTo>
                <a:lnTo>
                  <a:pt x="966787" y="69056"/>
                </a:lnTo>
                <a:lnTo>
                  <a:pt x="966787" y="310753"/>
                </a:lnTo>
                <a:lnTo>
                  <a:pt x="1243012" y="310753"/>
                </a:lnTo>
                <a:lnTo>
                  <a:pt x="1243012" y="517921"/>
                </a:lnTo>
                <a:lnTo>
                  <a:pt x="966787" y="517921"/>
                </a:lnTo>
                <a:lnTo>
                  <a:pt x="966787" y="759618"/>
                </a:lnTo>
                <a:lnTo>
                  <a:pt x="961338" y="786431"/>
                </a:lnTo>
                <a:lnTo>
                  <a:pt x="946502" y="808389"/>
                </a:lnTo>
                <a:lnTo>
                  <a:pt x="924544" y="823226"/>
                </a:lnTo>
                <a:lnTo>
                  <a:pt x="897731" y="828674"/>
                </a:lnTo>
                <a:close/>
              </a:path>
              <a:path w="1243329" h="828675">
                <a:moveTo>
                  <a:pt x="1243012" y="310753"/>
                </a:moveTo>
                <a:lnTo>
                  <a:pt x="966787" y="310753"/>
                </a:lnTo>
                <a:lnTo>
                  <a:pt x="1243012" y="34528"/>
                </a:lnTo>
                <a:lnTo>
                  <a:pt x="1243012" y="310753"/>
                </a:lnTo>
                <a:close/>
              </a:path>
              <a:path w="1243329" h="828675">
                <a:moveTo>
                  <a:pt x="1243012" y="794146"/>
                </a:moveTo>
                <a:lnTo>
                  <a:pt x="966787" y="517921"/>
                </a:lnTo>
                <a:lnTo>
                  <a:pt x="1243012" y="517921"/>
                </a:lnTo>
                <a:lnTo>
                  <a:pt x="1243012" y="794146"/>
                </a:lnTo>
                <a:close/>
              </a:path>
            </a:pathLst>
          </a:custGeom>
          <a:solidFill>
            <a:srgbClr val="666666"/>
          </a:solidFill>
        </p:spPr>
        <p:txBody>
          <a:bodyPr wrap="square" lIns="0" tIns="0" rIns="0" bIns="0" rtlCol="0"/>
          <a:lstStyle/>
          <a:p>
            <a:endParaRPr/>
          </a:p>
        </p:txBody>
      </p:sp>
      <p:pic>
        <p:nvPicPr>
          <p:cNvPr id="5" name="#DoesYourHotelKnow?">
            <a:hlinkClick r:id="" action="ppaction://media"/>
            <a:extLst>
              <a:ext uri="{FF2B5EF4-FFF2-40B4-BE49-F238E27FC236}">
                <a16:creationId xmlns:a16="http://schemas.microsoft.com/office/drawing/2014/main" id="{117636EE-FDB3-3A4A-B0D5-9A87EA23FF08}"/>
              </a:ext>
            </a:extLst>
          </p:cNvPr>
          <p:cNvPicPr>
            <a:picLocks noRot="1" noChangeAspect="1"/>
          </p:cNvPicPr>
          <p:nvPr>
            <a:videoFile r:link="rId1"/>
          </p:nvPr>
        </p:nvPicPr>
        <p:blipFill>
          <a:blip r:embed="rId3"/>
          <a:stretch>
            <a:fillRect/>
          </a:stretch>
        </p:blipFill>
        <p:spPr>
          <a:xfrm>
            <a:off x="555419" y="1752600"/>
            <a:ext cx="8642761" cy="4861553"/>
          </a:xfrm>
          <a:prstGeom prst="rect">
            <a:avLst/>
          </a:prstGeom>
        </p:spPr>
      </p:pic>
      <p:sp>
        <p:nvSpPr>
          <p:cNvPr id="6" name="TextBox 5">
            <a:extLst>
              <a:ext uri="{FF2B5EF4-FFF2-40B4-BE49-F238E27FC236}">
                <a16:creationId xmlns:a16="http://schemas.microsoft.com/office/drawing/2014/main" id="{17E34CC3-FAB4-F747-AFFE-5232BBB9C828}"/>
              </a:ext>
            </a:extLst>
          </p:cNvPr>
          <p:cNvSpPr txBox="1"/>
          <p:nvPr/>
        </p:nvSpPr>
        <p:spPr>
          <a:xfrm>
            <a:off x="3962401" y="6787118"/>
            <a:ext cx="5333999" cy="369332"/>
          </a:xfrm>
          <a:prstGeom prst="rect">
            <a:avLst/>
          </a:prstGeom>
          <a:noFill/>
        </p:spPr>
        <p:txBody>
          <a:bodyPr wrap="square" rtlCol="0">
            <a:spAutoFit/>
          </a:bodyPr>
          <a:lstStyle/>
          <a:p>
            <a:r>
              <a:rPr lang="en-US" i="1" dirty="0"/>
              <a:t>Source: ECPAT (Global network against child trafficking)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7499496" cy="492443"/>
          </a:xfrm>
        </p:spPr>
        <p:txBody>
          <a:bodyPr/>
          <a:lstStyle/>
          <a:p>
            <a:r>
              <a:rPr lang="en-IE" dirty="0"/>
              <a:t>Hospitality Training Colleges</a:t>
            </a:r>
          </a:p>
        </p:txBody>
      </p:sp>
      <p:sp>
        <p:nvSpPr>
          <p:cNvPr id="3" name="Text Placeholder 2"/>
          <p:cNvSpPr>
            <a:spLocks noGrp="1"/>
          </p:cNvSpPr>
          <p:nvPr>
            <p:ph type="body" idx="1"/>
          </p:nvPr>
        </p:nvSpPr>
        <p:spPr>
          <a:xfrm>
            <a:off x="1101725" y="2165038"/>
            <a:ext cx="7550150" cy="3785652"/>
          </a:xfrm>
        </p:spPr>
        <p:txBody>
          <a:bodyPr/>
          <a:lstStyle/>
          <a:p>
            <a:r>
              <a:rPr lang="en-GB" sz="3600" dirty="0"/>
              <a:t>“</a:t>
            </a:r>
            <a:r>
              <a:rPr lang="en-GB" dirty="0"/>
              <a:t>We in the hospitality industry and related education sector therefore have a huge responsibility in raising awareness around this issue. Training our staff on what warning signs they can be looking out for and how we can all take steps to help counteract this growing worldwide problem. MECPATHS are currently doing some incredible work on this front and have been running very effective workshops with all our first year students here in Shannon over the past year.” </a:t>
            </a:r>
          </a:p>
          <a:p>
            <a:endParaRPr lang="en-GB" dirty="0"/>
          </a:p>
          <a:p>
            <a:r>
              <a:rPr lang="en-GB" b="1" dirty="0"/>
              <a:t>Shannon College of Hotel Management</a:t>
            </a:r>
            <a:r>
              <a:rPr lang="en-GB" dirty="0"/>
              <a:t>, </a:t>
            </a:r>
            <a:r>
              <a:rPr lang="en-GB" b="1" dirty="0"/>
              <a:t>A College of NUI Galway</a:t>
            </a:r>
            <a:r>
              <a:rPr lang="en-GB" dirty="0"/>
              <a:t>, </a:t>
            </a:r>
            <a:r>
              <a:rPr lang="en-GB" b="1" dirty="0"/>
              <a:t>Shannon, Co. Clare.</a:t>
            </a:r>
            <a:endParaRPr lang="en-IE" dirty="0"/>
          </a:p>
        </p:txBody>
      </p:sp>
    </p:spTree>
    <p:extLst>
      <p:ext uri="{BB962C8B-B14F-4D97-AF65-F5344CB8AC3E}">
        <p14:creationId xmlns:p14="http://schemas.microsoft.com/office/powerpoint/2010/main" val="198863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0281" y="108570"/>
            <a:ext cx="8666480" cy="1073150"/>
          </a:xfrm>
          <a:prstGeom prst="rect">
            <a:avLst/>
          </a:prstGeom>
        </p:spPr>
        <p:txBody>
          <a:bodyPr vert="horz" wrap="square" lIns="0" tIns="48260" rIns="0" bIns="0" rtlCol="0">
            <a:spAutoFit/>
          </a:bodyPr>
          <a:lstStyle/>
          <a:p>
            <a:pPr algn="ctr">
              <a:lnSpc>
                <a:spcPct val="100000"/>
              </a:lnSpc>
              <a:spcBef>
                <a:spcPts val="380"/>
              </a:spcBef>
              <a:tabLst>
                <a:tab pos="2694940" algn="l"/>
                <a:tab pos="5981065" algn="l"/>
              </a:tabLst>
            </a:pPr>
            <a:r>
              <a:rPr spc="10" dirty="0"/>
              <a:t>P</a:t>
            </a:r>
            <a:r>
              <a:rPr spc="-440" dirty="0"/>
              <a:t> </a:t>
            </a:r>
            <a:r>
              <a:rPr spc="15" dirty="0"/>
              <a:t>O</a:t>
            </a:r>
            <a:r>
              <a:rPr spc="-440" dirty="0"/>
              <a:t> </a:t>
            </a:r>
            <a:r>
              <a:rPr spc="10" dirty="0"/>
              <a:t>S</a:t>
            </a:r>
            <a:r>
              <a:rPr spc="-434" dirty="0"/>
              <a:t> </a:t>
            </a:r>
            <a:r>
              <a:rPr spc="10" dirty="0"/>
              <a:t>S</a:t>
            </a:r>
            <a:r>
              <a:rPr spc="-440" dirty="0"/>
              <a:t> </a:t>
            </a:r>
            <a:r>
              <a:rPr spc="5" dirty="0"/>
              <a:t>I</a:t>
            </a:r>
            <a:r>
              <a:rPr spc="-440" dirty="0"/>
              <a:t> </a:t>
            </a:r>
            <a:r>
              <a:rPr spc="10" dirty="0"/>
              <a:t>B</a:t>
            </a:r>
            <a:r>
              <a:rPr spc="-434" dirty="0"/>
              <a:t> </a:t>
            </a:r>
            <a:r>
              <a:rPr spc="10" dirty="0"/>
              <a:t>L</a:t>
            </a:r>
            <a:r>
              <a:rPr spc="-440" dirty="0"/>
              <a:t> </a:t>
            </a:r>
            <a:r>
              <a:rPr spc="10" dirty="0"/>
              <a:t>E	</a:t>
            </a:r>
            <a:r>
              <a:rPr spc="5" dirty="0"/>
              <a:t>I</a:t>
            </a:r>
            <a:r>
              <a:rPr spc="-440" dirty="0"/>
              <a:t> </a:t>
            </a:r>
            <a:r>
              <a:rPr spc="10" dirty="0"/>
              <a:t>N</a:t>
            </a:r>
            <a:r>
              <a:rPr spc="-434" dirty="0"/>
              <a:t> </a:t>
            </a:r>
            <a:r>
              <a:rPr spc="10" dirty="0"/>
              <a:t>D</a:t>
            </a:r>
            <a:r>
              <a:rPr spc="-440" dirty="0"/>
              <a:t> </a:t>
            </a:r>
            <a:r>
              <a:rPr spc="5" dirty="0"/>
              <a:t>I</a:t>
            </a:r>
            <a:r>
              <a:rPr spc="-434" dirty="0"/>
              <a:t> </a:t>
            </a:r>
            <a:r>
              <a:rPr spc="10" dirty="0"/>
              <a:t>C</a:t>
            </a:r>
            <a:r>
              <a:rPr spc="-440" dirty="0"/>
              <a:t> </a:t>
            </a:r>
            <a:r>
              <a:rPr spc="10" dirty="0"/>
              <a:t>A</a:t>
            </a:r>
            <a:r>
              <a:rPr spc="-434" dirty="0"/>
              <a:t> </a:t>
            </a:r>
            <a:r>
              <a:rPr spc="10" dirty="0"/>
              <a:t>T</a:t>
            </a:r>
            <a:r>
              <a:rPr spc="-440" dirty="0"/>
              <a:t> </a:t>
            </a:r>
            <a:r>
              <a:rPr spc="15" dirty="0"/>
              <a:t>O</a:t>
            </a:r>
            <a:r>
              <a:rPr spc="-440" dirty="0"/>
              <a:t> </a:t>
            </a:r>
            <a:r>
              <a:rPr spc="10" dirty="0"/>
              <a:t>R</a:t>
            </a:r>
            <a:r>
              <a:rPr spc="-434" dirty="0"/>
              <a:t> </a:t>
            </a:r>
            <a:r>
              <a:rPr spc="10" dirty="0"/>
              <a:t>S	</a:t>
            </a:r>
            <a:r>
              <a:rPr spc="15" dirty="0"/>
              <a:t>O</a:t>
            </a:r>
            <a:r>
              <a:rPr spc="-445" dirty="0"/>
              <a:t> </a:t>
            </a:r>
            <a:r>
              <a:rPr spc="10" dirty="0"/>
              <a:t>F</a:t>
            </a:r>
          </a:p>
          <a:p>
            <a:pPr algn="ctr">
              <a:lnSpc>
                <a:spcPct val="100000"/>
              </a:lnSpc>
              <a:spcBef>
                <a:spcPts val="285"/>
              </a:spcBef>
              <a:tabLst>
                <a:tab pos="1159510" algn="l"/>
                <a:tab pos="4730115" algn="l"/>
                <a:tab pos="6696709" algn="l"/>
              </a:tabLst>
            </a:pPr>
            <a:r>
              <a:rPr spc="10" dirty="0"/>
              <a:t>S</a:t>
            </a:r>
            <a:r>
              <a:rPr spc="-440" dirty="0"/>
              <a:t> </a:t>
            </a:r>
            <a:r>
              <a:rPr spc="10" dirty="0"/>
              <a:t>E</a:t>
            </a:r>
            <a:r>
              <a:rPr spc="-440" dirty="0"/>
              <a:t> </a:t>
            </a:r>
            <a:r>
              <a:rPr spc="10" dirty="0"/>
              <a:t>X	T</a:t>
            </a:r>
            <a:r>
              <a:rPr spc="-434" dirty="0"/>
              <a:t> </a:t>
            </a:r>
            <a:r>
              <a:rPr spc="10" dirty="0"/>
              <a:t>R</a:t>
            </a:r>
            <a:r>
              <a:rPr spc="-440" dirty="0"/>
              <a:t> </a:t>
            </a:r>
            <a:r>
              <a:rPr spc="10" dirty="0"/>
              <a:t>A</a:t>
            </a:r>
            <a:r>
              <a:rPr spc="-440" dirty="0"/>
              <a:t> </a:t>
            </a:r>
            <a:r>
              <a:rPr spc="10" dirty="0"/>
              <a:t>F</a:t>
            </a:r>
            <a:r>
              <a:rPr spc="-434" dirty="0"/>
              <a:t> </a:t>
            </a:r>
            <a:r>
              <a:rPr spc="10" dirty="0"/>
              <a:t>F</a:t>
            </a:r>
            <a:r>
              <a:rPr spc="-440" dirty="0"/>
              <a:t> </a:t>
            </a:r>
            <a:r>
              <a:rPr spc="5" dirty="0"/>
              <a:t>I</a:t>
            </a:r>
            <a:r>
              <a:rPr spc="-434" dirty="0"/>
              <a:t> </a:t>
            </a:r>
            <a:r>
              <a:rPr spc="10" dirty="0"/>
              <a:t>C</a:t>
            </a:r>
            <a:r>
              <a:rPr spc="-440" dirty="0"/>
              <a:t> </a:t>
            </a:r>
            <a:r>
              <a:rPr spc="10" dirty="0"/>
              <a:t>K</a:t>
            </a:r>
            <a:r>
              <a:rPr spc="-440" dirty="0"/>
              <a:t> </a:t>
            </a:r>
            <a:r>
              <a:rPr spc="5" dirty="0"/>
              <a:t>I</a:t>
            </a:r>
            <a:r>
              <a:rPr spc="-434" dirty="0"/>
              <a:t> </a:t>
            </a:r>
            <a:r>
              <a:rPr spc="10" dirty="0"/>
              <a:t>N</a:t>
            </a:r>
            <a:r>
              <a:rPr spc="-440" dirty="0"/>
              <a:t> </a:t>
            </a:r>
            <a:r>
              <a:rPr spc="15" dirty="0"/>
              <a:t>G	W</a:t>
            </a:r>
            <a:r>
              <a:rPr spc="-434" dirty="0"/>
              <a:t> </a:t>
            </a:r>
            <a:r>
              <a:rPr spc="5" dirty="0"/>
              <a:t>I</a:t>
            </a:r>
            <a:r>
              <a:rPr spc="-440" dirty="0"/>
              <a:t> </a:t>
            </a:r>
            <a:r>
              <a:rPr spc="10" dirty="0"/>
              <a:t>T</a:t>
            </a:r>
            <a:r>
              <a:rPr spc="-440" dirty="0"/>
              <a:t> </a:t>
            </a:r>
            <a:r>
              <a:rPr spc="10" dirty="0"/>
              <a:t>H</a:t>
            </a:r>
            <a:r>
              <a:rPr spc="-434" dirty="0"/>
              <a:t> </a:t>
            </a:r>
            <a:r>
              <a:rPr spc="5" dirty="0"/>
              <a:t>I</a:t>
            </a:r>
            <a:r>
              <a:rPr spc="-440" dirty="0"/>
              <a:t> </a:t>
            </a:r>
            <a:r>
              <a:rPr spc="10" dirty="0"/>
              <a:t>N	H</a:t>
            </a:r>
            <a:r>
              <a:rPr spc="-455" dirty="0"/>
              <a:t> </a:t>
            </a:r>
            <a:r>
              <a:rPr spc="15" dirty="0"/>
              <a:t>O</a:t>
            </a:r>
            <a:r>
              <a:rPr spc="-459" dirty="0"/>
              <a:t> </a:t>
            </a:r>
            <a:r>
              <a:rPr spc="10" dirty="0"/>
              <a:t>T</a:t>
            </a:r>
            <a:r>
              <a:rPr spc="-455" dirty="0"/>
              <a:t> </a:t>
            </a:r>
            <a:r>
              <a:rPr spc="10" dirty="0"/>
              <a:t>E</a:t>
            </a:r>
            <a:r>
              <a:rPr spc="-455" dirty="0"/>
              <a:t> </a:t>
            </a:r>
            <a:r>
              <a:rPr spc="10" dirty="0"/>
              <a:t>L</a:t>
            </a:r>
            <a:r>
              <a:rPr spc="-455" dirty="0"/>
              <a:t> </a:t>
            </a:r>
            <a:r>
              <a:rPr spc="10" dirty="0"/>
              <a:t>S</a:t>
            </a:r>
          </a:p>
        </p:txBody>
      </p:sp>
      <p:sp>
        <p:nvSpPr>
          <p:cNvPr id="3" name="object 3"/>
          <p:cNvSpPr/>
          <p:nvPr/>
        </p:nvSpPr>
        <p:spPr>
          <a:xfrm>
            <a:off x="312806" y="1587996"/>
            <a:ext cx="437587" cy="10205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8868383" y="6190274"/>
            <a:ext cx="586567" cy="889867"/>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77075" y="5960348"/>
            <a:ext cx="564226" cy="1192448"/>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295400" y="1699221"/>
            <a:ext cx="57150" cy="57150"/>
          </a:xfrm>
          <a:custGeom>
            <a:avLst/>
            <a:gdLst/>
            <a:ahLst/>
            <a:cxnLst/>
            <a:rect l="l" t="t" r="r" b="b"/>
            <a:pathLst>
              <a:path w="57150" h="57150">
                <a:moveTo>
                  <a:pt x="36465" y="57150"/>
                </a:moveTo>
                <a:lnTo>
                  <a:pt x="20684" y="57150"/>
                </a:lnTo>
                <a:lnTo>
                  <a:pt x="13949" y="54360"/>
                </a:lnTo>
                <a:lnTo>
                  <a:pt x="2789" y="43200"/>
                </a:lnTo>
                <a:lnTo>
                  <a:pt x="0" y="36465"/>
                </a:lnTo>
                <a:lnTo>
                  <a:pt x="0" y="20684"/>
                </a:lnTo>
                <a:lnTo>
                  <a:pt x="2789" y="13949"/>
                </a:lnTo>
                <a:lnTo>
                  <a:pt x="13949" y="2789"/>
                </a:lnTo>
                <a:lnTo>
                  <a:pt x="20684" y="0"/>
                </a:lnTo>
                <a:lnTo>
                  <a:pt x="36465" y="0"/>
                </a:lnTo>
                <a:lnTo>
                  <a:pt x="43200" y="2789"/>
                </a:lnTo>
                <a:lnTo>
                  <a:pt x="54360" y="13949"/>
                </a:lnTo>
                <a:lnTo>
                  <a:pt x="57150" y="20684"/>
                </a:lnTo>
                <a:lnTo>
                  <a:pt x="57150" y="36465"/>
                </a:lnTo>
                <a:lnTo>
                  <a:pt x="54360" y="43200"/>
                </a:lnTo>
                <a:lnTo>
                  <a:pt x="43200" y="54360"/>
                </a:lnTo>
                <a:lnTo>
                  <a:pt x="36465" y="57150"/>
                </a:lnTo>
                <a:close/>
              </a:path>
            </a:pathLst>
          </a:custGeom>
          <a:solidFill>
            <a:srgbClr val="212121"/>
          </a:solidFill>
        </p:spPr>
        <p:txBody>
          <a:bodyPr wrap="square" lIns="0" tIns="0" rIns="0" bIns="0" rtlCol="0"/>
          <a:lstStyle/>
          <a:p>
            <a:endParaRPr/>
          </a:p>
        </p:txBody>
      </p:sp>
      <p:sp>
        <p:nvSpPr>
          <p:cNvPr id="7" name="object 7"/>
          <p:cNvSpPr/>
          <p:nvPr/>
        </p:nvSpPr>
        <p:spPr>
          <a:xfrm>
            <a:off x="1295400" y="2213571"/>
            <a:ext cx="57150" cy="57150"/>
          </a:xfrm>
          <a:custGeom>
            <a:avLst/>
            <a:gdLst/>
            <a:ahLst/>
            <a:cxnLst/>
            <a:rect l="l" t="t" r="r" b="b"/>
            <a:pathLst>
              <a:path w="57150" h="57150">
                <a:moveTo>
                  <a:pt x="36465" y="57150"/>
                </a:moveTo>
                <a:lnTo>
                  <a:pt x="20684" y="57150"/>
                </a:lnTo>
                <a:lnTo>
                  <a:pt x="13949" y="54360"/>
                </a:lnTo>
                <a:lnTo>
                  <a:pt x="2789" y="43200"/>
                </a:lnTo>
                <a:lnTo>
                  <a:pt x="0" y="36465"/>
                </a:lnTo>
                <a:lnTo>
                  <a:pt x="0" y="20684"/>
                </a:lnTo>
                <a:lnTo>
                  <a:pt x="2789" y="13949"/>
                </a:lnTo>
                <a:lnTo>
                  <a:pt x="13949" y="2789"/>
                </a:lnTo>
                <a:lnTo>
                  <a:pt x="20684" y="0"/>
                </a:lnTo>
                <a:lnTo>
                  <a:pt x="36465" y="0"/>
                </a:lnTo>
                <a:lnTo>
                  <a:pt x="43200" y="2789"/>
                </a:lnTo>
                <a:lnTo>
                  <a:pt x="54360" y="13949"/>
                </a:lnTo>
                <a:lnTo>
                  <a:pt x="57150" y="20684"/>
                </a:lnTo>
                <a:lnTo>
                  <a:pt x="57150" y="36465"/>
                </a:lnTo>
                <a:lnTo>
                  <a:pt x="54360" y="43200"/>
                </a:lnTo>
                <a:lnTo>
                  <a:pt x="43200" y="54360"/>
                </a:lnTo>
                <a:lnTo>
                  <a:pt x="36465" y="57150"/>
                </a:lnTo>
                <a:close/>
              </a:path>
            </a:pathLst>
          </a:custGeom>
          <a:solidFill>
            <a:srgbClr val="212121"/>
          </a:solidFill>
        </p:spPr>
        <p:txBody>
          <a:bodyPr wrap="square" lIns="0" tIns="0" rIns="0" bIns="0" rtlCol="0"/>
          <a:lstStyle/>
          <a:p>
            <a:endParaRPr/>
          </a:p>
        </p:txBody>
      </p:sp>
      <p:sp>
        <p:nvSpPr>
          <p:cNvPr id="8" name="object 8"/>
          <p:cNvSpPr/>
          <p:nvPr/>
        </p:nvSpPr>
        <p:spPr>
          <a:xfrm>
            <a:off x="1295400" y="2727921"/>
            <a:ext cx="57150" cy="57150"/>
          </a:xfrm>
          <a:custGeom>
            <a:avLst/>
            <a:gdLst/>
            <a:ahLst/>
            <a:cxnLst/>
            <a:rect l="l" t="t" r="r" b="b"/>
            <a:pathLst>
              <a:path w="57150" h="57150">
                <a:moveTo>
                  <a:pt x="36465" y="57150"/>
                </a:moveTo>
                <a:lnTo>
                  <a:pt x="20684" y="57150"/>
                </a:lnTo>
                <a:lnTo>
                  <a:pt x="13949" y="54359"/>
                </a:lnTo>
                <a:lnTo>
                  <a:pt x="2789" y="43205"/>
                </a:lnTo>
                <a:lnTo>
                  <a:pt x="0" y="36461"/>
                </a:lnTo>
                <a:lnTo>
                  <a:pt x="0" y="20688"/>
                </a:lnTo>
                <a:lnTo>
                  <a:pt x="2789" y="13944"/>
                </a:lnTo>
                <a:lnTo>
                  <a:pt x="13949" y="2790"/>
                </a:lnTo>
                <a:lnTo>
                  <a:pt x="20684" y="0"/>
                </a:lnTo>
                <a:lnTo>
                  <a:pt x="36465" y="0"/>
                </a:lnTo>
                <a:lnTo>
                  <a:pt x="43200" y="2790"/>
                </a:lnTo>
                <a:lnTo>
                  <a:pt x="54360" y="13944"/>
                </a:lnTo>
                <a:lnTo>
                  <a:pt x="57150" y="20688"/>
                </a:lnTo>
                <a:lnTo>
                  <a:pt x="57150" y="36461"/>
                </a:lnTo>
                <a:lnTo>
                  <a:pt x="54360" y="43205"/>
                </a:lnTo>
                <a:lnTo>
                  <a:pt x="43200" y="54359"/>
                </a:lnTo>
                <a:lnTo>
                  <a:pt x="36465" y="57150"/>
                </a:lnTo>
                <a:close/>
              </a:path>
            </a:pathLst>
          </a:custGeom>
          <a:solidFill>
            <a:srgbClr val="212121"/>
          </a:solidFill>
        </p:spPr>
        <p:txBody>
          <a:bodyPr wrap="square" lIns="0" tIns="0" rIns="0" bIns="0" rtlCol="0"/>
          <a:lstStyle/>
          <a:p>
            <a:endParaRPr/>
          </a:p>
        </p:txBody>
      </p:sp>
      <p:sp>
        <p:nvSpPr>
          <p:cNvPr id="9" name="object 9"/>
          <p:cNvSpPr/>
          <p:nvPr/>
        </p:nvSpPr>
        <p:spPr>
          <a:xfrm>
            <a:off x="1295400" y="3242271"/>
            <a:ext cx="57150" cy="57150"/>
          </a:xfrm>
          <a:custGeom>
            <a:avLst/>
            <a:gdLst/>
            <a:ahLst/>
            <a:cxnLst/>
            <a:rect l="l" t="t" r="r" b="b"/>
            <a:pathLst>
              <a:path w="57150" h="57150">
                <a:moveTo>
                  <a:pt x="36465" y="57150"/>
                </a:moveTo>
                <a:lnTo>
                  <a:pt x="20684" y="57150"/>
                </a:lnTo>
                <a:lnTo>
                  <a:pt x="13949" y="54359"/>
                </a:lnTo>
                <a:lnTo>
                  <a:pt x="2789" y="43205"/>
                </a:lnTo>
                <a:lnTo>
                  <a:pt x="0" y="36461"/>
                </a:lnTo>
                <a:lnTo>
                  <a:pt x="0" y="20688"/>
                </a:lnTo>
                <a:lnTo>
                  <a:pt x="2789" y="13944"/>
                </a:lnTo>
                <a:lnTo>
                  <a:pt x="13949" y="2790"/>
                </a:lnTo>
                <a:lnTo>
                  <a:pt x="20684" y="0"/>
                </a:lnTo>
                <a:lnTo>
                  <a:pt x="36465" y="0"/>
                </a:lnTo>
                <a:lnTo>
                  <a:pt x="43200" y="2790"/>
                </a:lnTo>
                <a:lnTo>
                  <a:pt x="54360" y="13944"/>
                </a:lnTo>
                <a:lnTo>
                  <a:pt x="57150" y="20688"/>
                </a:lnTo>
                <a:lnTo>
                  <a:pt x="57150" y="36461"/>
                </a:lnTo>
                <a:lnTo>
                  <a:pt x="54360" y="43205"/>
                </a:lnTo>
                <a:lnTo>
                  <a:pt x="43200" y="54359"/>
                </a:lnTo>
                <a:lnTo>
                  <a:pt x="36465" y="57150"/>
                </a:lnTo>
                <a:close/>
              </a:path>
            </a:pathLst>
          </a:custGeom>
          <a:solidFill>
            <a:srgbClr val="212121"/>
          </a:solidFill>
        </p:spPr>
        <p:txBody>
          <a:bodyPr wrap="square" lIns="0" tIns="0" rIns="0" bIns="0" rtlCol="0"/>
          <a:lstStyle/>
          <a:p>
            <a:endParaRPr/>
          </a:p>
        </p:txBody>
      </p:sp>
      <p:sp>
        <p:nvSpPr>
          <p:cNvPr id="10" name="object 10"/>
          <p:cNvSpPr/>
          <p:nvPr/>
        </p:nvSpPr>
        <p:spPr>
          <a:xfrm>
            <a:off x="1295400" y="4013796"/>
            <a:ext cx="57150" cy="57150"/>
          </a:xfrm>
          <a:custGeom>
            <a:avLst/>
            <a:gdLst/>
            <a:ahLst/>
            <a:cxnLst/>
            <a:rect l="l" t="t" r="r" b="b"/>
            <a:pathLst>
              <a:path w="57150" h="57150">
                <a:moveTo>
                  <a:pt x="36465" y="57150"/>
                </a:moveTo>
                <a:lnTo>
                  <a:pt x="20684" y="57150"/>
                </a:lnTo>
                <a:lnTo>
                  <a:pt x="13949" y="54359"/>
                </a:lnTo>
                <a:lnTo>
                  <a:pt x="2789" y="43205"/>
                </a:lnTo>
                <a:lnTo>
                  <a:pt x="0" y="36461"/>
                </a:lnTo>
                <a:lnTo>
                  <a:pt x="0" y="20688"/>
                </a:lnTo>
                <a:lnTo>
                  <a:pt x="2789" y="13944"/>
                </a:lnTo>
                <a:lnTo>
                  <a:pt x="13949" y="2790"/>
                </a:lnTo>
                <a:lnTo>
                  <a:pt x="20684" y="0"/>
                </a:lnTo>
                <a:lnTo>
                  <a:pt x="36465" y="0"/>
                </a:lnTo>
                <a:lnTo>
                  <a:pt x="43200" y="2790"/>
                </a:lnTo>
                <a:lnTo>
                  <a:pt x="54360" y="13944"/>
                </a:lnTo>
                <a:lnTo>
                  <a:pt x="57150" y="20688"/>
                </a:lnTo>
                <a:lnTo>
                  <a:pt x="57150" y="36461"/>
                </a:lnTo>
                <a:lnTo>
                  <a:pt x="54360" y="43205"/>
                </a:lnTo>
                <a:lnTo>
                  <a:pt x="43200" y="54359"/>
                </a:lnTo>
                <a:lnTo>
                  <a:pt x="36465" y="57150"/>
                </a:lnTo>
                <a:close/>
              </a:path>
            </a:pathLst>
          </a:custGeom>
          <a:solidFill>
            <a:srgbClr val="212121"/>
          </a:solidFill>
        </p:spPr>
        <p:txBody>
          <a:bodyPr wrap="square" lIns="0" tIns="0" rIns="0" bIns="0" rtlCol="0"/>
          <a:lstStyle/>
          <a:p>
            <a:endParaRPr/>
          </a:p>
        </p:txBody>
      </p:sp>
      <p:sp>
        <p:nvSpPr>
          <p:cNvPr id="11" name="object 11"/>
          <p:cNvSpPr/>
          <p:nvPr/>
        </p:nvSpPr>
        <p:spPr>
          <a:xfrm>
            <a:off x="1295400" y="4785321"/>
            <a:ext cx="57150" cy="57150"/>
          </a:xfrm>
          <a:custGeom>
            <a:avLst/>
            <a:gdLst/>
            <a:ahLst/>
            <a:cxnLst/>
            <a:rect l="l" t="t" r="r" b="b"/>
            <a:pathLst>
              <a:path w="57150" h="57150">
                <a:moveTo>
                  <a:pt x="36465" y="57150"/>
                </a:moveTo>
                <a:lnTo>
                  <a:pt x="20684" y="57150"/>
                </a:lnTo>
                <a:lnTo>
                  <a:pt x="13949" y="54359"/>
                </a:lnTo>
                <a:lnTo>
                  <a:pt x="2789" y="43205"/>
                </a:lnTo>
                <a:lnTo>
                  <a:pt x="0" y="36461"/>
                </a:lnTo>
                <a:lnTo>
                  <a:pt x="0" y="20688"/>
                </a:lnTo>
                <a:lnTo>
                  <a:pt x="2789" y="13944"/>
                </a:lnTo>
                <a:lnTo>
                  <a:pt x="13949" y="2790"/>
                </a:lnTo>
                <a:lnTo>
                  <a:pt x="20684" y="0"/>
                </a:lnTo>
                <a:lnTo>
                  <a:pt x="36465" y="0"/>
                </a:lnTo>
                <a:lnTo>
                  <a:pt x="43200" y="2790"/>
                </a:lnTo>
                <a:lnTo>
                  <a:pt x="54360" y="13944"/>
                </a:lnTo>
                <a:lnTo>
                  <a:pt x="57150" y="20688"/>
                </a:lnTo>
                <a:lnTo>
                  <a:pt x="57150" y="36461"/>
                </a:lnTo>
                <a:lnTo>
                  <a:pt x="54360" y="43205"/>
                </a:lnTo>
                <a:lnTo>
                  <a:pt x="43200" y="54359"/>
                </a:lnTo>
                <a:lnTo>
                  <a:pt x="36465" y="57150"/>
                </a:lnTo>
                <a:close/>
              </a:path>
            </a:pathLst>
          </a:custGeom>
          <a:solidFill>
            <a:srgbClr val="212121"/>
          </a:solidFill>
        </p:spPr>
        <p:txBody>
          <a:bodyPr wrap="square" lIns="0" tIns="0" rIns="0" bIns="0" rtlCol="0"/>
          <a:lstStyle/>
          <a:p>
            <a:endParaRPr/>
          </a:p>
        </p:txBody>
      </p:sp>
      <p:sp>
        <p:nvSpPr>
          <p:cNvPr id="12" name="object 12"/>
          <p:cNvSpPr/>
          <p:nvPr/>
        </p:nvSpPr>
        <p:spPr>
          <a:xfrm>
            <a:off x="1295400" y="5556846"/>
            <a:ext cx="57150" cy="57150"/>
          </a:xfrm>
          <a:custGeom>
            <a:avLst/>
            <a:gdLst/>
            <a:ahLst/>
            <a:cxnLst/>
            <a:rect l="l" t="t" r="r" b="b"/>
            <a:pathLst>
              <a:path w="57150" h="57150">
                <a:moveTo>
                  <a:pt x="36465" y="57150"/>
                </a:moveTo>
                <a:lnTo>
                  <a:pt x="20684" y="57150"/>
                </a:lnTo>
                <a:lnTo>
                  <a:pt x="13949" y="54359"/>
                </a:lnTo>
                <a:lnTo>
                  <a:pt x="2789" y="43195"/>
                </a:lnTo>
                <a:lnTo>
                  <a:pt x="0" y="36461"/>
                </a:lnTo>
                <a:lnTo>
                  <a:pt x="0" y="20688"/>
                </a:lnTo>
                <a:lnTo>
                  <a:pt x="2789" y="13944"/>
                </a:lnTo>
                <a:lnTo>
                  <a:pt x="13949" y="2790"/>
                </a:lnTo>
                <a:lnTo>
                  <a:pt x="20684" y="0"/>
                </a:lnTo>
                <a:lnTo>
                  <a:pt x="36465" y="0"/>
                </a:lnTo>
                <a:lnTo>
                  <a:pt x="43200" y="2790"/>
                </a:lnTo>
                <a:lnTo>
                  <a:pt x="54360" y="13944"/>
                </a:lnTo>
                <a:lnTo>
                  <a:pt x="57150" y="20688"/>
                </a:lnTo>
                <a:lnTo>
                  <a:pt x="57150" y="36461"/>
                </a:lnTo>
                <a:lnTo>
                  <a:pt x="54360" y="43195"/>
                </a:lnTo>
                <a:lnTo>
                  <a:pt x="43200" y="54359"/>
                </a:lnTo>
                <a:lnTo>
                  <a:pt x="36465" y="57150"/>
                </a:lnTo>
                <a:close/>
              </a:path>
            </a:pathLst>
          </a:custGeom>
          <a:solidFill>
            <a:srgbClr val="212121"/>
          </a:solidFill>
        </p:spPr>
        <p:txBody>
          <a:bodyPr wrap="square" lIns="0" tIns="0" rIns="0" bIns="0" rtlCol="0"/>
          <a:lstStyle/>
          <a:p>
            <a:endParaRPr/>
          </a:p>
        </p:txBody>
      </p:sp>
      <p:sp>
        <p:nvSpPr>
          <p:cNvPr id="13" name="object 13"/>
          <p:cNvSpPr/>
          <p:nvPr/>
        </p:nvSpPr>
        <p:spPr>
          <a:xfrm>
            <a:off x="8807370" y="1681711"/>
            <a:ext cx="857441" cy="1146399"/>
          </a:xfrm>
          <a:prstGeom prst="rect">
            <a:avLst/>
          </a:prstGeom>
          <a:blipFill>
            <a:blip r:embed="rId5" cstate="print"/>
            <a:stretch>
              <a:fillRect/>
            </a:stretch>
          </a:blipFill>
        </p:spPr>
        <p:txBody>
          <a:bodyPr wrap="square" lIns="0" tIns="0" rIns="0" bIns="0" rtlCol="0"/>
          <a:lstStyle/>
          <a:p>
            <a:endParaRPr/>
          </a:p>
        </p:txBody>
      </p:sp>
      <p:sp>
        <p:nvSpPr>
          <p:cNvPr id="14" name="object 14"/>
          <p:cNvSpPr txBox="1"/>
          <p:nvPr/>
        </p:nvSpPr>
        <p:spPr>
          <a:xfrm>
            <a:off x="1350267" y="1567840"/>
            <a:ext cx="7242809" cy="5505450"/>
          </a:xfrm>
          <a:prstGeom prst="rect">
            <a:avLst/>
          </a:prstGeom>
        </p:spPr>
        <p:txBody>
          <a:bodyPr vert="horz" wrap="square" lIns="0" tIns="13970" rIns="0" bIns="0" rtlCol="0">
            <a:spAutoFit/>
          </a:bodyPr>
          <a:lstStyle/>
          <a:p>
            <a:pPr marL="125095">
              <a:lnSpc>
                <a:spcPct val="100000"/>
              </a:lnSpc>
              <a:spcBef>
                <a:spcPts val="110"/>
              </a:spcBef>
            </a:pPr>
            <a:r>
              <a:rPr sz="1600" spc="-5" dirty="0">
                <a:solidFill>
                  <a:srgbClr val="212121"/>
                </a:solidFill>
                <a:latin typeface="Arial"/>
                <a:cs typeface="Arial"/>
              </a:rPr>
              <a:t>Exhibits fearful, </a:t>
            </a:r>
            <a:r>
              <a:rPr sz="1600" dirty="0">
                <a:solidFill>
                  <a:srgbClr val="212121"/>
                </a:solidFill>
                <a:latin typeface="Arial"/>
                <a:cs typeface="Arial"/>
              </a:rPr>
              <a:t>anxious or submissive behaviour - lack of eye</a:t>
            </a:r>
            <a:r>
              <a:rPr sz="1600" spc="5" dirty="0">
                <a:solidFill>
                  <a:srgbClr val="212121"/>
                </a:solidFill>
                <a:latin typeface="Arial"/>
                <a:cs typeface="Arial"/>
              </a:rPr>
              <a:t> </a:t>
            </a:r>
            <a:r>
              <a:rPr sz="1600" dirty="0">
                <a:solidFill>
                  <a:srgbClr val="212121"/>
                </a:solidFill>
                <a:latin typeface="Arial"/>
                <a:cs typeface="Arial"/>
              </a:rPr>
              <a:t>contact</a:t>
            </a:r>
            <a:endParaRPr sz="1600">
              <a:latin typeface="Arial"/>
              <a:cs typeface="Arial"/>
            </a:endParaRPr>
          </a:p>
          <a:p>
            <a:pPr>
              <a:lnSpc>
                <a:spcPct val="100000"/>
              </a:lnSpc>
            </a:pPr>
            <a:endParaRPr sz="1850">
              <a:latin typeface="Times New Roman"/>
              <a:cs typeface="Times New Roman"/>
            </a:endParaRPr>
          </a:p>
          <a:p>
            <a:pPr marL="125095">
              <a:lnSpc>
                <a:spcPct val="100000"/>
              </a:lnSpc>
            </a:pPr>
            <a:r>
              <a:rPr sz="1600" dirty="0">
                <a:solidFill>
                  <a:srgbClr val="212121"/>
                </a:solidFill>
                <a:latin typeface="Arial"/>
                <a:cs typeface="Arial"/>
              </a:rPr>
              <a:t>Extended stay with few or no personal</a:t>
            </a:r>
            <a:r>
              <a:rPr sz="1600" spc="-10" dirty="0">
                <a:solidFill>
                  <a:srgbClr val="212121"/>
                </a:solidFill>
                <a:latin typeface="Arial"/>
                <a:cs typeface="Arial"/>
              </a:rPr>
              <a:t> </a:t>
            </a:r>
            <a:r>
              <a:rPr sz="1600" dirty="0">
                <a:solidFill>
                  <a:srgbClr val="212121"/>
                </a:solidFill>
                <a:latin typeface="Arial"/>
                <a:cs typeface="Arial"/>
              </a:rPr>
              <a:t>possessions</a:t>
            </a:r>
            <a:endParaRPr sz="1600">
              <a:latin typeface="Arial"/>
              <a:cs typeface="Arial"/>
            </a:endParaRPr>
          </a:p>
          <a:p>
            <a:pPr>
              <a:lnSpc>
                <a:spcPct val="100000"/>
              </a:lnSpc>
            </a:pPr>
            <a:endParaRPr sz="1850">
              <a:latin typeface="Times New Roman"/>
              <a:cs typeface="Times New Roman"/>
            </a:endParaRPr>
          </a:p>
          <a:p>
            <a:pPr marL="125095">
              <a:lnSpc>
                <a:spcPct val="100000"/>
              </a:lnSpc>
              <a:spcBef>
                <a:spcPts val="5"/>
              </a:spcBef>
            </a:pPr>
            <a:r>
              <a:rPr sz="1600" dirty="0">
                <a:solidFill>
                  <a:srgbClr val="212121"/>
                </a:solidFill>
                <a:latin typeface="Arial"/>
                <a:cs typeface="Arial"/>
              </a:rPr>
              <a:t>Dresses </a:t>
            </a:r>
            <a:r>
              <a:rPr sz="1600" spc="-5" dirty="0">
                <a:solidFill>
                  <a:srgbClr val="212121"/>
                </a:solidFill>
                <a:latin typeface="Arial"/>
                <a:cs typeface="Arial"/>
              </a:rPr>
              <a:t>inappropriately </a:t>
            </a:r>
            <a:r>
              <a:rPr sz="1600" dirty="0">
                <a:solidFill>
                  <a:srgbClr val="212121"/>
                </a:solidFill>
                <a:latin typeface="Arial"/>
                <a:cs typeface="Arial"/>
              </a:rPr>
              <a:t>given the weather and/or </a:t>
            </a:r>
            <a:r>
              <a:rPr sz="1600" spc="-5" dirty="0">
                <a:solidFill>
                  <a:srgbClr val="212121"/>
                </a:solidFill>
                <a:latin typeface="Arial"/>
                <a:cs typeface="Arial"/>
              </a:rPr>
              <a:t>his/her</a:t>
            </a:r>
            <a:r>
              <a:rPr sz="1600" spc="5" dirty="0">
                <a:solidFill>
                  <a:srgbClr val="212121"/>
                </a:solidFill>
                <a:latin typeface="Arial"/>
                <a:cs typeface="Arial"/>
              </a:rPr>
              <a:t> </a:t>
            </a:r>
            <a:r>
              <a:rPr sz="1600" dirty="0">
                <a:solidFill>
                  <a:srgbClr val="212121"/>
                </a:solidFill>
                <a:latin typeface="Arial"/>
                <a:cs typeface="Arial"/>
              </a:rPr>
              <a:t>age</a:t>
            </a:r>
            <a:endParaRPr sz="1600">
              <a:latin typeface="Arial"/>
              <a:cs typeface="Arial"/>
            </a:endParaRPr>
          </a:p>
          <a:p>
            <a:pPr>
              <a:lnSpc>
                <a:spcPct val="100000"/>
              </a:lnSpc>
              <a:spcBef>
                <a:spcPts val="10"/>
              </a:spcBef>
            </a:pPr>
            <a:endParaRPr sz="1750">
              <a:latin typeface="Times New Roman"/>
              <a:cs typeface="Times New Roman"/>
            </a:endParaRPr>
          </a:p>
          <a:p>
            <a:pPr marL="125095" marR="5080">
              <a:lnSpc>
                <a:spcPct val="105500"/>
              </a:lnSpc>
            </a:pPr>
            <a:r>
              <a:rPr sz="1600" dirty="0">
                <a:solidFill>
                  <a:srgbClr val="212121"/>
                </a:solidFill>
                <a:latin typeface="Arial"/>
                <a:cs typeface="Arial"/>
              </a:rPr>
              <a:t>Denies hotel </a:t>
            </a:r>
            <a:r>
              <a:rPr sz="1600" spc="-5" dirty="0">
                <a:solidFill>
                  <a:srgbClr val="212121"/>
                </a:solidFill>
                <a:latin typeface="Arial"/>
                <a:cs typeface="Arial"/>
              </a:rPr>
              <a:t>staff </a:t>
            </a:r>
            <a:r>
              <a:rPr sz="1600" dirty="0">
                <a:solidFill>
                  <a:srgbClr val="212121"/>
                </a:solidFill>
                <a:latin typeface="Arial"/>
                <a:cs typeface="Arial"/>
              </a:rPr>
              <a:t>entry into room on </a:t>
            </a:r>
            <a:r>
              <a:rPr sz="1600" spc="-5" dirty="0">
                <a:solidFill>
                  <a:srgbClr val="212121"/>
                </a:solidFill>
                <a:latin typeface="Arial"/>
                <a:cs typeface="Arial"/>
              </a:rPr>
              <a:t>multiple </a:t>
            </a:r>
            <a:r>
              <a:rPr sz="1600" dirty="0">
                <a:solidFill>
                  <a:srgbClr val="212121"/>
                </a:solidFill>
                <a:latin typeface="Arial"/>
                <a:cs typeface="Arial"/>
              </a:rPr>
              <a:t>successive days despite frequent  </a:t>
            </a:r>
            <a:r>
              <a:rPr sz="1600" spc="-5" dirty="0">
                <a:solidFill>
                  <a:srgbClr val="212121"/>
                </a:solidFill>
                <a:latin typeface="Arial"/>
                <a:cs typeface="Arial"/>
              </a:rPr>
              <a:t>visitors </a:t>
            </a:r>
            <a:r>
              <a:rPr sz="1600" dirty="0">
                <a:solidFill>
                  <a:srgbClr val="212121"/>
                </a:solidFill>
                <a:latin typeface="Arial"/>
                <a:cs typeface="Arial"/>
              </a:rPr>
              <a:t>to the room</a:t>
            </a:r>
            <a:endParaRPr sz="1600">
              <a:latin typeface="Arial"/>
              <a:cs typeface="Arial"/>
            </a:endParaRPr>
          </a:p>
          <a:p>
            <a:pPr>
              <a:lnSpc>
                <a:spcPct val="100000"/>
              </a:lnSpc>
              <a:spcBef>
                <a:spcPts val="10"/>
              </a:spcBef>
            </a:pPr>
            <a:endParaRPr sz="1750">
              <a:latin typeface="Times New Roman"/>
              <a:cs typeface="Times New Roman"/>
            </a:endParaRPr>
          </a:p>
          <a:p>
            <a:pPr marL="125095" marR="129539">
              <a:lnSpc>
                <a:spcPct val="105500"/>
              </a:lnSpc>
              <a:spcBef>
                <a:spcPts val="5"/>
              </a:spcBef>
            </a:pPr>
            <a:r>
              <a:rPr sz="1600" dirty="0">
                <a:solidFill>
                  <a:srgbClr val="212121"/>
                </a:solidFill>
                <a:latin typeface="Arial"/>
                <a:cs typeface="Arial"/>
              </a:rPr>
              <a:t>Excessive foot </a:t>
            </a:r>
            <a:r>
              <a:rPr sz="1600" spc="-5" dirty="0">
                <a:solidFill>
                  <a:srgbClr val="212121"/>
                </a:solidFill>
                <a:latin typeface="Arial"/>
                <a:cs typeface="Arial"/>
              </a:rPr>
              <a:t>travel in/out </a:t>
            </a:r>
            <a:r>
              <a:rPr sz="1600" dirty="0">
                <a:solidFill>
                  <a:srgbClr val="212121"/>
                </a:solidFill>
                <a:latin typeface="Arial"/>
                <a:cs typeface="Arial"/>
              </a:rPr>
              <a:t>of hotel room by </a:t>
            </a:r>
            <a:r>
              <a:rPr sz="1600" spc="-5" dirty="0">
                <a:solidFill>
                  <a:srgbClr val="212121"/>
                </a:solidFill>
                <a:latin typeface="Arial"/>
                <a:cs typeface="Arial"/>
              </a:rPr>
              <a:t>non-registered </a:t>
            </a:r>
            <a:r>
              <a:rPr sz="1600" dirty="0">
                <a:solidFill>
                  <a:srgbClr val="212121"/>
                </a:solidFill>
                <a:latin typeface="Arial"/>
                <a:cs typeface="Arial"/>
              </a:rPr>
              <a:t>guests at unusual  hours</a:t>
            </a:r>
            <a:endParaRPr sz="1600">
              <a:latin typeface="Arial"/>
              <a:cs typeface="Arial"/>
            </a:endParaRPr>
          </a:p>
          <a:p>
            <a:pPr>
              <a:lnSpc>
                <a:spcPct val="100000"/>
              </a:lnSpc>
              <a:spcBef>
                <a:spcPts val="10"/>
              </a:spcBef>
            </a:pPr>
            <a:endParaRPr sz="1750">
              <a:latin typeface="Times New Roman"/>
              <a:cs typeface="Times New Roman"/>
            </a:endParaRPr>
          </a:p>
          <a:p>
            <a:pPr marL="125095" marR="311150">
              <a:lnSpc>
                <a:spcPct val="105500"/>
              </a:lnSpc>
            </a:pPr>
            <a:r>
              <a:rPr sz="1600" dirty="0">
                <a:solidFill>
                  <a:srgbClr val="212121"/>
                </a:solidFill>
                <a:latin typeface="Arial"/>
                <a:cs typeface="Arial"/>
              </a:rPr>
              <a:t>Large amounts of alcohol or presence of drugs in rooms where </a:t>
            </a:r>
            <a:r>
              <a:rPr sz="1600" spc="-5" dirty="0">
                <a:solidFill>
                  <a:srgbClr val="212121"/>
                </a:solidFill>
                <a:latin typeface="Arial"/>
                <a:cs typeface="Arial"/>
              </a:rPr>
              <a:t>children </a:t>
            </a:r>
            <a:r>
              <a:rPr sz="1600" dirty="0">
                <a:solidFill>
                  <a:srgbClr val="212121"/>
                </a:solidFill>
                <a:latin typeface="Arial"/>
                <a:cs typeface="Arial"/>
              </a:rPr>
              <a:t>are  present</a:t>
            </a:r>
            <a:endParaRPr sz="1600">
              <a:latin typeface="Arial"/>
              <a:cs typeface="Arial"/>
            </a:endParaRPr>
          </a:p>
          <a:p>
            <a:pPr>
              <a:lnSpc>
                <a:spcPct val="100000"/>
              </a:lnSpc>
              <a:spcBef>
                <a:spcPts val="10"/>
              </a:spcBef>
            </a:pPr>
            <a:endParaRPr sz="1750">
              <a:latin typeface="Times New Roman"/>
              <a:cs typeface="Times New Roman"/>
            </a:endParaRPr>
          </a:p>
          <a:p>
            <a:pPr marL="125095" marR="1298575">
              <a:lnSpc>
                <a:spcPct val="105500"/>
              </a:lnSpc>
            </a:pPr>
            <a:r>
              <a:rPr sz="1600" dirty="0">
                <a:solidFill>
                  <a:srgbClr val="212121"/>
                </a:solidFill>
                <a:latin typeface="Arial"/>
                <a:cs typeface="Arial"/>
              </a:rPr>
              <a:t>Presence of </a:t>
            </a:r>
            <a:r>
              <a:rPr sz="1600" spc="-5" dirty="0">
                <a:solidFill>
                  <a:srgbClr val="212121"/>
                </a:solidFill>
                <a:latin typeface="Arial"/>
                <a:cs typeface="Arial"/>
              </a:rPr>
              <a:t>multiple </a:t>
            </a:r>
            <a:r>
              <a:rPr sz="1600" dirty="0">
                <a:solidFill>
                  <a:srgbClr val="212121"/>
                </a:solidFill>
                <a:latin typeface="Arial"/>
                <a:cs typeface="Arial"/>
              </a:rPr>
              <a:t>computers, </a:t>
            </a:r>
            <a:r>
              <a:rPr sz="1600" spc="-5" dirty="0">
                <a:solidFill>
                  <a:srgbClr val="212121"/>
                </a:solidFill>
                <a:latin typeface="Arial"/>
                <a:cs typeface="Arial"/>
              </a:rPr>
              <a:t>cell </a:t>
            </a:r>
            <a:r>
              <a:rPr sz="1600" dirty="0">
                <a:solidFill>
                  <a:srgbClr val="212121"/>
                </a:solidFill>
                <a:latin typeface="Arial"/>
                <a:cs typeface="Arial"/>
              </a:rPr>
              <a:t>phones, pagers, </a:t>
            </a:r>
            <a:r>
              <a:rPr sz="1600" spc="-5" dirty="0">
                <a:solidFill>
                  <a:srgbClr val="212121"/>
                </a:solidFill>
                <a:latin typeface="Arial"/>
                <a:cs typeface="Arial"/>
              </a:rPr>
              <a:t>credit </a:t>
            </a:r>
            <a:r>
              <a:rPr sz="1600" dirty="0">
                <a:solidFill>
                  <a:srgbClr val="212121"/>
                </a:solidFill>
                <a:latin typeface="Arial"/>
                <a:cs typeface="Arial"/>
              </a:rPr>
              <a:t>card  swipers, cameras, videos, or other</a:t>
            </a:r>
            <a:r>
              <a:rPr sz="1600" spc="-15" dirty="0">
                <a:solidFill>
                  <a:srgbClr val="212121"/>
                </a:solidFill>
                <a:latin typeface="Arial"/>
                <a:cs typeface="Arial"/>
              </a:rPr>
              <a:t> </a:t>
            </a:r>
            <a:r>
              <a:rPr sz="1600" dirty="0">
                <a:solidFill>
                  <a:srgbClr val="212121"/>
                </a:solidFill>
                <a:latin typeface="Arial"/>
                <a:cs typeface="Arial"/>
              </a:rPr>
              <a:t>technology</a:t>
            </a:r>
            <a:endParaRPr sz="1600">
              <a:latin typeface="Arial"/>
              <a:cs typeface="Arial"/>
            </a:endParaRPr>
          </a:p>
          <a:p>
            <a:pPr>
              <a:lnSpc>
                <a:spcPct val="100000"/>
              </a:lnSpc>
              <a:spcBef>
                <a:spcPts val="30"/>
              </a:spcBef>
            </a:pPr>
            <a:endParaRPr sz="1900">
              <a:latin typeface="Times New Roman"/>
              <a:cs typeface="Times New Roman"/>
            </a:endParaRPr>
          </a:p>
          <a:p>
            <a:pPr marL="12700" marR="184785" algn="ctr">
              <a:lnSpc>
                <a:spcPct val="114599"/>
              </a:lnSpc>
            </a:pPr>
            <a:r>
              <a:rPr sz="1200" b="1" dirty="0">
                <a:solidFill>
                  <a:srgbClr val="0096A2"/>
                </a:solidFill>
                <a:latin typeface="Arial"/>
                <a:cs typeface="Arial"/>
              </a:rPr>
              <a:t>NOTE: These </a:t>
            </a:r>
            <a:r>
              <a:rPr sz="1200" b="1" spc="-5" dirty="0">
                <a:solidFill>
                  <a:srgbClr val="0096A2"/>
                </a:solidFill>
                <a:latin typeface="Arial"/>
                <a:cs typeface="Arial"/>
              </a:rPr>
              <a:t>indicators </a:t>
            </a:r>
            <a:r>
              <a:rPr sz="1200" b="1" dirty="0">
                <a:solidFill>
                  <a:srgbClr val="0096A2"/>
                </a:solidFill>
                <a:latin typeface="Arial"/>
                <a:cs typeface="Arial"/>
              </a:rPr>
              <a:t>MAY </a:t>
            </a:r>
            <a:r>
              <a:rPr sz="1200" b="1" spc="-5" dirty="0">
                <a:solidFill>
                  <a:srgbClr val="0096A2"/>
                </a:solidFill>
                <a:latin typeface="Arial"/>
                <a:cs typeface="Arial"/>
              </a:rPr>
              <a:t>suggest that </a:t>
            </a:r>
            <a:r>
              <a:rPr sz="1200" b="1" dirty="0">
                <a:solidFill>
                  <a:srgbClr val="0096A2"/>
                </a:solidFill>
                <a:latin typeface="Arial"/>
                <a:cs typeface="Arial"/>
              </a:rPr>
              <a:t>a person is a </a:t>
            </a:r>
            <a:r>
              <a:rPr sz="1200" b="1" spc="-5" dirty="0">
                <a:solidFill>
                  <a:srgbClr val="0096A2"/>
                </a:solidFill>
                <a:latin typeface="Arial"/>
                <a:cs typeface="Arial"/>
              </a:rPr>
              <a:t>potential victim </a:t>
            </a:r>
            <a:r>
              <a:rPr sz="1200" b="1" dirty="0">
                <a:solidFill>
                  <a:srgbClr val="0096A2"/>
                </a:solidFill>
                <a:latin typeface="Arial"/>
                <a:cs typeface="Arial"/>
              </a:rPr>
              <a:t>of </a:t>
            </a:r>
            <a:r>
              <a:rPr sz="1200" b="1" spc="-5" dirty="0">
                <a:solidFill>
                  <a:srgbClr val="0096A2"/>
                </a:solidFill>
                <a:latin typeface="Arial"/>
                <a:cs typeface="Arial"/>
              </a:rPr>
              <a:t>trafficking. It </a:t>
            </a:r>
            <a:r>
              <a:rPr sz="1200" b="1" dirty="0">
                <a:solidFill>
                  <a:srgbClr val="0096A2"/>
                </a:solidFill>
                <a:latin typeface="Arial"/>
                <a:cs typeface="Arial"/>
              </a:rPr>
              <a:t>is  </a:t>
            </a:r>
            <a:r>
              <a:rPr sz="1200" b="1" spc="-5" dirty="0">
                <a:solidFill>
                  <a:srgbClr val="0096A2"/>
                </a:solidFill>
                <a:latin typeface="Arial"/>
                <a:cs typeface="Arial"/>
              </a:rPr>
              <a:t>important </a:t>
            </a:r>
            <a:r>
              <a:rPr sz="1200" b="1" dirty="0">
                <a:solidFill>
                  <a:srgbClr val="0096A2"/>
                </a:solidFill>
                <a:latin typeface="Arial"/>
                <a:cs typeface="Arial"/>
              </a:rPr>
              <a:t>to bear in mind </a:t>
            </a:r>
            <a:r>
              <a:rPr sz="1200" b="1" spc="-5" dirty="0">
                <a:solidFill>
                  <a:srgbClr val="0096A2"/>
                </a:solidFill>
                <a:latin typeface="Arial"/>
                <a:cs typeface="Arial"/>
              </a:rPr>
              <a:t>that </a:t>
            </a:r>
            <a:r>
              <a:rPr sz="1200" b="1" dirty="0">
                <a:solidFill>
                  <a:srgbClr val="0096A2"/>
                </a:solidFill>
                <a:latin typeface="Arial"/>
                <a:cs typeface="Arial"/>
              </a:rPr>
              <a:t>the </a:t>
            </a:r>
            <a:r>
              <a:rPr sz="1200" b="1" spc="-5" dirty="0">
                <a:solidFill>
                  <a:srgbClr val="0096A2"/>
                </a:solidFill>
                <a:latin typeface="Arial"/>
                <a:cs typeface="Arial"/>
              </a:rPr>
              <a:t>presence </a:t>
            </a:r>
            <a:r>
              <a:rPr sz="1200" b="1" dirty="0">
                <a:solidFill>
                  <a:srgbClr val="0096A2"/>
                </a:solidFill>
                <a:latin typeface="Arial"/>
                <a:cs typeface="Arial"/>
              </a:rPr>
              <a:t>of one of </a:t>
            </a:r>
            <a:r>
              <a:rPr sz="1200" b="1" spc="-5" dirty="0">
                <a:solidFill>
                  <a:srgbClr val="0096A2"/>
                </a:solidFill>
                <a:latin typeface="Arial"/>
                <a:cs typeface="Arial"/>
              </a:rPr>
              <a:t>these signs </a:t>
            </a:r>
            <a:r>
              <a:rPr sz="1200" b="1" dirty="0">
                <a:solidFill>
                  <a:srgbClr val="0096A2"/>
                </a:solidFill>
                <a:latin typeface="Arial"/>
                <a:cs typeface="Arial"/>
              </a:rPr>
              <a:t>does not </a:t>
            </a:r>
            <a:r>
              <a:rPr sz="1200" b="1" spc="-5" dirty="0">
                <a:solidFill>
                  <a:srgbClr val="0096A2"/>
                </a:solidFill>
                <a:latin typeface="Arial"/>
                <a:cs typeface="Arial"/>
              </a:rPr>
              <a:t>necessarily indicate </a:t>
            </a:r>
            <a:r>
              <a:rPr sz="1200" b="1" dirty="0">
                <a:solidFill>
                  <a:srgbClr val="0096A2"/>
                </a:solidFill>
                <a:latin typeface="Arial"/>
                <a:cs typeface="Arial"/>
              </a:rPr>
              <a:t>a  case of sex </a:t>
            </a:r>
            <a:r>
              <a:rPr sz="1200" b="1" spc="-5" dirty="0">
                <a:solidFill>
                  <a:srgbClr val="0096A2"/>
                </a:solidFill>
                <a:latin typeface="Arial"/>
                <a:cs typeface="Arial"/>
              </a:rPr>
              <a:t>trafficking, </a:t>
            </a:r>
            <a:r>
              <a:rPr sz="1200" b="1" dirty="0">
                <a:solidFill>
                  <a:srgbClr val="0096A2"/>
                </a:solidFill>
                <a:latin typeface="Arial"/>
                <a:cs typeface="Arial"/>
              </a:rPr>
              <a:t>nor is </a:t>
            </a:r>
            <a:r>
              <a:rPr sz="1200" b="1" spc="-5" dirty="0">
                <a:solidFill>
                  <a:srgbClr val="0096A2"/>
                </a:solidFill>
                <a:latin typeface="Arial"/>
                <a:cs typeface="Arial"/>
              </a:rPr>
              <a:t>this </a:t>
            </a:r>
            <a:r>
              <a:rPr sz="1200" b="1" dirty="0">
                <a:solidFill>
                  <a:srgbClr val="0096A2"/>
                </a:solidFill>
                <a:latin typeface="Arial"/>
                <a:cs typeface="Arial"/>
              </a:rPr>
              <a:t>in anyway an </a:t>
            </a:r>
            <a:r>
              <a:rPr sz="1200" b="1" spc="-5" dirty="0">
                <a:solidFill>
                  <a:srgbClr val="0096A2"/>
                </a:solidFill>
                <a:latin typeface="Arial"/>
                <a:cs typeface="Arial"/>
              </a:rPr>
              <a:t>exhaustive list </a:t>
            </a:r>
            <a:r>
              <a:rPr sz="1200" b="1" dirty="0">
                <a:solidFill>
                  <a:srgbClr val="0096A2"/>
                </a:solidFill>
                <a:latin typeface="Arial"/>
                <a:cs typeface="Arial"/>
              </a:rPr>
              <a:t>of </a:t>
            </a:r>
            <a:r>
              <a:rPr sz="1200" b="1" spc="-5" dirty="0">
                <a:solidFill>
                  <a:srgbClr val="0096A2"/>
                </a:solidFill>
                <a:latin typeface="Arial"/>
                <a:cs typeface="Arial"/>
              </a:rPr>
              <a:t>indicators. Staff should </a:t>
            </a:r>
            <a:r>
              <a:rPr sz="1200" b="1" dirty="0">
                <a:solidFill>
                  <a:srgbClr val="0096A2"/>
                </a:solidFill>
                <a:latin typeface="Arial"/>
                <a:cs typeface="Arial"/>
              </a:rPr>
              <a:t>be  </a:t>
            </a:r>
            <a:r>
              <a:rPr sz="1200" b="1" spc="-5" dirty="0">
                <a:solidFill>
                  <a:srgbClr val="0096A2"/>
                </a:solidFill>
                <a:latin typeface="Arial"/>
                <a:cs typeface="Arial"/>
              </a:rPr>
              <a:t>vigilant </a:t>
            </a:r>
            <a:r>
              <a:rPr sz="1200" b="1" dirty="0">
                <a:solidFill>
                  <a:srgbClr val="0096A2"/>
                </a:solidFill>
                <a:latin typeface="Arial"/>
                <a:cs typeface="Arial"/>
              </a:rPr>
              <a:t>of </a:t>
            </a:r>
            <a:r>
              <a:rPr sz="1200" b="1" spc="-5" dirty="0">
                <a:solidFill>
                  <a:srgbClr val="0096A2"/>
                </a:solidFill>
                <a:latin typeface="Arial"/>
                <a:cs typeface="Arial"/>
              </a:rPr>
              <a:t>situations </a:t>
            </a:r>
            <a:r>
              <a:rPr sz="1200" b="1" dirty="0">
                <a:solidFill>
                  <a:srgbClr val="0096A2"/>
                </a:solidFill>
                <a:latin typeface="Arial"/>
                <a:cs typeface="Arial"/>
              </a:rPr>
              <a:t>in which MULTIPLE </a:t>
            </a:r>
            <a:r>
              <a:rPr sz="1200" b="1" spc="-5" dirty="0">
                <a:solidFill>
                  <a:srgbClr val="0096A2"/>
                </a:solidFill>
                <a:latin typeface="Arial"/>
                <a:cs typeface="Arial"/>
              </a:rPr>
              <a:t>indicators </a:t>
            </a:r>
            <a:r>
              <a:rPr sz="1200" b="1" dirty="0">
                <a:solidFill>
                  <a:srgbClr val="0096A2"/>
                </a:solidFill>
                <a:latin typeface="Arial"/>
                <a:cs typeface="Arial"/>
              </a:rPr>
              <a:t>are</a:t>
            </a:r>
            <a:r>
              <a:rPr sz="1200" b="1" spc="25" dirty="0">
                <a:solidFill>
                  <a:srgbClr val="0096A2"/>
                </a:solidFill>
                <a:latin typeface="Arial"/>
                <a:cs typeface="Arial"/>
              </a:rPr>
              <a:t> </a:t>
            </a:r>
            <a:r>
              <a:rPr sz="1200" b="1" spc="-5" dirty="0">
                <a:solidFill>
                  <a:srgbClr val="0096A2"/>
                </a:solidFill>
                <a:latin typeface="Arial"/>
                <a:cs typeface="Arial"/>
              </a:rPr>
              <a:t>present.</a:t>
            </a:r>
            <a:endParaRPr sz="12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499496" cy="492443"/>
          </a:xfrm>
        </p:spPr>
        <p:txBody>
          <a:bodyPr/>
          <a:lstStyle/>
          <a:p>
            <a:pPr algn="ctr"/>
            <a:r>
              <a:rPr lang="en-IE" dirty="0"/>
              <a:t>INDUSTRY CHAMPION</a:t>
            </a:r>
          </a:p>
        </p:txBody>
      </p:sp>
      <p:pic>
        <p:nvPicPr>
          <p:cNvPr id="1026"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3622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799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59495" y="1820976"/>
            <a:ext cx="7105015" cy="3492500"/>
          </a:xfrm>
          <a:prstGeom prst="rect">
            <a:avLst/>
          </a:prstGeom>
        </p:spPr>
        <p:txBody>
          <a:bodyPr vert="horz" wrap="square" lIns="0" tIns="80645" rIns="0" bIns="0" rtlCol="0">
            <a:spAutoFit/>
          </a:bodyPr>
          <a:lstStyle/>
          <a:p>
            <a:pPr marL="1306195">
              <a:lnSpc>
                <a:spcPct val="100000"/>
              </a:lnSpc>
              <a:spcBef>
                <a:spcPts val="635"/>
              </a:spcBef>
            </a:pPr>
            <a:r>
              <a:rPr sz="2800" dirty="0">
                <a:solidFill>
                  <a:srgbClr val="FFFFFF"/>
                </a:solidFill>
                <a:latin typeface="Arial"/>
                <a:cs typeface="Arial"/>
              </a:rPr>
              <a:t>If </a:t>
            </a:r>
            <a:r>
              <a:rPr sz="2800" spc="5" dirty="0">
                <a:solidFill>
                  <a:srgbClr val="FFFFFF"/>
                </a:solidFill>
                <a:latin typeface="Arial"/>
                <a:cs typeface="Arial"/>
              </a:rPr>
              <a:t>you have been </a:t>
            </a:r>
            <a:r>
              <a:rPr sz="2800" dirty="0">
                <a:solidFill>
                  <a:srgbClr val="FFFFFF"/>
                </a:solidFill>
                <a:latin typeface="Arial"/>
                <a:cs typeface="Arial"/>
              </a:rPr>
              <a:t>affected</a:t>
            </a:r>
            <a:r>
              <a:rPr sz="2800" spc="-35" dirty="0">
                <a:solidFill>
                  <a:srgbClr val="FFFFFF"/>
                </a:solidFill>
                <a:latin typeface="Arial"/>
                <a:cs typeface="Arial"/>
              </a:rPr>
              <a:t> </a:t>
            </a:r>
            <a:r>
              <a:rPr sz="2800" spc="5" dirty="0">
                <a:solidFill>
                  <a:srgbClr val="FFFFFF"/>
                </a:solidFill>
                <a:latin typeface="Arial"/>
                <a:cs typeface="Arial"/>
              </a:rPr>
              <a:t>by</a:t>
            </a:r>
            <a:endParaRPr sz="2800">
              <a:latin typeface="Arial"/>
              <a:cs typeface="Arial"/>
            </a:endParaRPr>
          </a:p>
          <a:p>
            <a:pPr marL="611505" marR="603885" algn="ctr">
              <a:lnSpc>
                <a:spcPct val="116100"/>
              </a:lnSpc>
            </a:pPr>
            <a:r>
              <a:rPr sz="2800" spc="5" dirty="0">
                <a:solidFill>
                  <a:srgbClr val="FFFFFF"/>
                </a:solidFill>
                <a:latin typeface="Arial"/>
                <a:cs typeface="Arial"/>
              </a:rPr>
              <a:t>any </a:t>
            </a:r>
            <a:r>
              <a:rPr sz="2800" dirty="0">
                <a:solidFill>
                  <a:srgbClr val="FFFFFF"/>
                </a:solidFill>
                <a:latin typeface="Arial"/>
                <a:cs typeface="Arial"/>
              </a:rPr>
              <a:t>of the issues in this presentation,  </a:t>
            </a:r>
            <a:r>
              <a:rPr sz="2800" spc="5" dirty="0">
                <a:solidFill>
                  <a:srgbClr val="FFFFFF"/>
                </a:solidFill>
                <a:latin typeface="Arial"/>
                <a:cs typeface="Arial"/>
              </a:rPr>
              <a:t>you can</a:t>
            </a:r>
            <a:r>
              <a:rPr sz="2800" spc="-15" dirty="0">
                <a:solidFill>
                  <a:srgbClr val="FFFFFF"/>
                </a:solidFill>
                <a:latin typeface="Arial"/>
                <a:cs typeface="Arial"/>
              </a:rPr>
              <a:t> </a:t>
            </a:r>
            <a:r>
              <a:rPr sz="2800" dirty="0">
                <a:solidFill>
                  <a:srgbClr val="FFFFFF"/>
                </a:solidFill>
                <a:latin typeface="Arial"/>
                <a:cs typeface="Arial"/>
              </a:rPr>
              <a:t>contact:</a:t>
            </a:r>
            <a:endParaRPr sz="2800">
              <a:latin typeface="Arial"/>
              <a:cs typeface="Arial"/>
            </a:endParaRPr>
          </a:p>
          <a:p>
            <a:pPr>
              <a:lnSpc>
                <a:spcPct val="100000"/>
              </a:lnSpc>
              <a:spcBef>
                <a:spcPts val="10"/>
              </a:spcBef>
            </a:pPr>
            <a:endParaRPr sz="3850">
              <a:latin typeface="Times New Roman"/>
              <a:cs typeface="Times New Roman"/>
            </a:endParaRPr>
          </a:p>
          <a:p>
            <a:pPr marL="1611630" indent="-496570">
              <a:lnSpc>
                <a:spcPct val="100000"/>
              </a:lnSpc>
              <a:buAutoNum type="arabicPeriod"/>
              <a:tabLst>
                <a:tab pos="1611630" algn="l"/>
                <a:tab pos="1612265" algn="l"/>
              </a:tabLst>
            </a:pPr>
            <a:r>
              <a:rPr sz="2800" spc="5" dirty="0">
                <a:solidFill>
                  <a:srgbClr val="FFFFFF"/>
                </a:solidFill>
                <a:latin typeface="Arial"/>
                <a:cs typeface="Arial"/>
              </a:rPr>
              <a:t>The </a:t>
            </a:r>
            <a:r>
              <a:rPr sz="2800" dirty="0">
                <a:solidFill>
                  <a:srgbClr val="FFFFFF"/>
                </a:solidFill>
                <a:latin typeface="Arial"/>
                <a:cs typeface="Arial"/>
              </a:rPr>
              <a:t>Samaritans </a:t>
            </a:r>
            <a:r>
              <a:rPr sz="2800" spc="15" dirty="0">
                <a:solidFill>
                  <a:srgbClr val="FFFFFF"/>
                </a:solidFill>
                <a:latin typeface="Arial"/>
                <a:cs typeface="Arial"/>
              </a:rPr>
              <a:t>@ </a:t>
            </a:r>
            <a:r>
              <a:rPr sz="2800" spc="5" dirty="0">
                <a:solidFill>
                  <a:srgbClr val="FFFFFF"/>
                </a:solidFill>
                <a:latin typeface="Arial"/>
                <a:cs typeface="Arial"/>
              </a:rPr>
              <a:t>116</a:t>
            </a:r>
            <a:r>
              <a:rPr sz="2800" spc="-35" dirty="0">
                <a:solidFill>
                  <a:srgbClr val="FFFFFF"/>
                </a:solidFill>
                <a:latin typeface="Arial"/>
                <a:cs typeface="Arial"/>
              </a:rPr>
              <a:t> </a:t>
            </a:r>
            <a:r>
              <a:rPr sz="2800" spc="5" dirty="0">
                <a:solidFill>
                  <a:srgbClr val="FFFFFF"/>
                </a:solidFill>
                <a:latin typeface="Arial"/>
                <a:cs typeface="Arial"/>
              </a:rPr>
              <a:t>123</a:t>
            </a:r>
            <a:endParaRPr sz="2800">
              <a:latin typeface="Arial"/>
              <a:cs typeface="Arial"/>
            </a:endParaRPr>
          </a:p>
          <a:p>
            <a:pPr>
              <a:lnSpc>
                <a:spcPct val="100000"/>
              </a:lnSpc>
              <a:spcBef>
                <a:spcPts val="15"/>
              </a:spcBef>
              <a:buClr>
                <a:srgbClr val="FFFFFF"/>
              </a:buClr>
              <a:buFont typeface="Arial"/>
              <a:buAutoNum type="arabicPeriod"/>
            </a:pPr>
            <a:endParaRPr sz="3850">
              <a:latin typeface="Times New Roman"/>
              <a:cs typeface="Times New Roman"/>
            </a:endParaRPr>
          </a:p>
          <a:p>
            <a:pPr marL="509270" indent="-496570">
              <a:lnSpc>
                <a:spcPct val="100000"/>
              </a:lnSpc>
              <a:buAutoNum type="arabicPeriod"/>
              <a:tabLst>
                <a:tab pos="509270" algn="l"/>
                <a:tab pos="509905" algn="l"/>
              </a:tabLst>
            </a:pPr>
            <a:r>
              <a:rPr sz="2800" spc="5" dirty="0">
                <a:solidFill>
                  <a:srgbClr val="FFFFFF"/>
                </a:solidFill>
                <a:latin typeface="Arial"/>
                <a:cs typeface="Arial"/>
              </a:rPr>
              <a:t>The Rape </a:t>
            </a:r>
            <a:r>
              <a:rPr sz="2800" dirty="0">
                <a:solidFill>
                  <a:srgbClr val="FFFFFF"/>
                </a:solidFill>
                <a:latin typeface="Arial"/>
                <a:cs typeface="Arial"/>
              </a:rPr>
              <a:t>Crisis Centre </a:t>
            </a:r>
            <a:r>
              <a:rPr sz="2800" spc="15" dirty="0">
                <a:solidFill>
                  <a:srgbClr val="FFFFFF"/>
                </a:solidFill>
                <a:latin typeface="Arial"/>
                <a:cs typeface="Arial"/>
              </a:rPr>
              <a:t>@ </a:t>
            </a:r>
            <a:r>
              <a:rPr sz="2800" spc="5" dirty="0">
                <a:solidFill>
                  <a:srgbClr val="FFFFFF"/>
                </a:solidFill>
                <a:latin typeface="Arial"/>
                <a:cs typeface="Arial"/>
              </a:rPr>
              <a:t>1800 77 88</a:t>
            </a:r>
            <a:r>
              <a:rPr sz="2800" spc="-65" dirty="0">
                <a:solidFill>
                  <a:srgbClr val="FFFFFF"/>
                </a:solidFill>
                <a:latin typeface="Arial"/>
                <a:cs typeface="Arial"/>
              </a:rPr>
              <a:t> </a:t>
            </a:r>
            <a:r>
              <a:rPr sz="2800" spc="5" dirty="0">
                <a:solidFill>
                  <a:srgbClr val="FFFFFF"/>
                </a:solidFill>
                <a:latin typeface="Arial"/>
                <a:cs typeface="Arial"/>
              </a:rPr>
              <a:t>88</a:t>
            </a:r>
            <a:endParaRPr sz="2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EB5E13"/>
          </a:solidFill>
        </p:spPr>
        <p:txBody>
          <a:bodyPr wrap="square" lIns="0" tIns="0" rIns="0" bIns="0" rtlCol="0"/>
          <a:lstStyle/>
          <a:p>
            <a:endParaRPr/>
          </a:p>
        </p:txBody>
      </p:sp>
      <p:sp>
        <p:nvSpPr>
          <p:cNvPr id="3" name="object 3"/>
          <p:cNvSpPr/>
          <p:nvPr/>
        </p:nvSpPr>
        <p:spPr>
          <a:xfrm>
            <a:off x="381000" y="247650"/>
            <a:ext cx="9258300" cy="6819900"/>
          </a:xfrm>
          <a:custGeom>
            <a:avLst/>
            <a:gdLst/>
            <a:ahLst/>
            <a:cxnLst/>
            <a:rect l="l" t="t" r="r" b="b"/>
            <a:pathLst>
              <a:path w="9258300" h="6819900">
                <a:moveTo>
                  <a:pt x="0" y="0"/>
                </a:moveTo>
                <a:lnTo>
                  <a:pt x="9258299" y="0"/>
                </a:lnTo>
                <a:lnTo>
                  <a:pt x="9258299" y="6819900"/>
                </a:lnTo>
                <a:lnTo>
                  <a:pt x="0" y="6819900"/>
                </a:lnTo>
                <a:lnTo>
                  <a:pt x="0" y="0"/>
                </a:lnTo>
                <a:close/>
              </a:path>
            </a:pathLst>
          </a:custGeom>
          <a:solidFill>
            <a:srgbClr val="0096A2"/>
          </a:solidFill>
        </p:spPr>
        <p:txBody>
          <a:bodyPr wrap="square" lIns="0" tIns="0" rIns="0" bIns="0" rtlCol="0"/>
          <a:lstStyle/>
          <a:p>
            <a:endParaRPr dirty="0"/>
          </a:p>
        </p:txBody>
      </p:sp>
      <p:sp>
        <p:nvSpPr>
          <p:cNvPr id="4" name="object 4"/>
          <p:cNvSpPr txBox="1">
            <a:spLocks noGrp="1"/>
          </p:cNvSpPr>
          <p:nvPr>
            <p:ph type="title"/>
          </p:nvPr>
        </p:nvSpPr>
        <p:spPr>
          <a:xfrm>
            <a:off x="3587704" y="4211890"/>
            <a:ext cx="2487295" cy="347980"/>
          </a:xfrm>
          <a:prstGeom prst="rect">
            <a:avLst/>
          </a:prstGeom>
        </p:spPr>
        <p:txBody>
          <a:bodyPr vert="horz" wrap="square" lIns="0" tIns="13970" rIns="0" bIns="0" rtlCol="0">
            <a:spAutoFit/>
          </a:bodyPr>
          <a:lstStyle/>
          <a:p>
            <a:pPr marL="12700">
              <a:lnSpc>
                <a:spcPct val="100000"/>
              </a:lnSpc>
              <a:spcBef>
                <a:spcPts val="110"/>
              </a:spcBef>
            </a:pPr>
            <a:r>
              <a:rPr sz="2100" b="0" spc="10" dirty="0">
                <a:latin typeface="Arial"/>
                <a:cs typeface="Arial"/>
              </a:rPr>
              <a:t>M</a:t>
            </a:r>
            <a:r>
              <a:rPr sz="2100" b="0" spc="-90" dirty="0">
                <a:latin typeface="Arial"/>
                <a:cs typeface="Arial"/>
              </a:rPr>
              <a:t> </a:t>
            </a:r>
            <a:r>
              <a:rPr sz="2100" b="0" spc="5" dirty="0">
                <a:latin typeface="Arial"/>
                <a:cs typeface="Arial"/>
              </a:rPr>
              <a:t>E</a:t>
            </a:r>
            <a:r>
              <a:rPr sz="2100" b="0" spc="-85" dirty="0">
                <a:latin typeface="Arial"/>
                <a:cs typeface="Arial"/>
              </a:rPr>
              <a:t> </a:t>
            </a:r>
            <a:r>
              <a:rPr sz="2100" b="0" spc="5" dirty="0">
                <a:latin typeface="Arial"/>
                <a:cs typeface="Arial"/>
              </a:rPr>
              <a:t>C</a:t>
            </a:r>
            <a:r>
              <a:rPr sz="2100" b="0" spc="-85" dirty="0">
                <a:latin typeface="Arial"/>
                <a:cs typeface="Arial"/>
              </a:rPr>
              <a:t> </a:t>
            </a:r>
            <a:r>
              <a:rPr sz="2100" b="0" spc="5" dirty="0">
                <a:latin typeface="Arial"/>
                <a:cs typeface="Arial"/>
              </a:rPr>
              <a:t>P</a:t>
            </a:r>
            <a:r>
              <a:rPr sz="2100" b="0" spc="-85" dirty="0">
                <a:latin typeface="Arial"/>
                <a:cs typeface="Arial"/>
              </a:rPr>
              <a:t> </a:t>
            </a:r>
            <a:r>
              <a:rPr sz="2100" b="0" spc="5" dirty="0">
                <a:latin typeface="Arial"/>
                <a:cs typeface="Arial"/>
              </a:rPr>
              <a:t>A</a:t>
            </a:r>
            <a:r>
              <a:rPr sz="2100" b="0" spc="-90" dirty="0">
                <a:latin typeface="Arial"/>
                <a:cs typeface="Arial"/>
              </a:rPr>
              <a:t> </a:t>
            </a:r>
            <a:r>
              <a:rPr sz="2100" b="0" spc="5" dirty="0">
                <a:latin typeface="Arial"/>
                <a:cs typeface="Arial"/>
              </a:rPr>
              <a:t>T</a:t>
            </a:r>
            <a:r>
              <a:rPr sz="2100" b="0" spc="-85" dirty="0">
                <a:latin typeface="Arial"/>
                <a:cs typeface="Arial"/>
              </a:rPr>
              <a:t> </a:t>
            </a:r>
            <a:r>
              <a:rPr sz="2100" b="0" spc="5" dirty="0">
                <a:latin typeface="Arial"/>
                <a:cs typeface="Arial"/>
              </a:rPr>
              <a:t>H</a:t>
            </a:r>
            <a:r>
              <a:rPr sz="2100" b="0" spc="-85" dirty="0">
                <a:latin typeface="Arial"/>
                <a:cs typeface="Arial"/>
              </a:rPr>
              <a:t> </a:t>
            </a:r>
            <a:r>
              <a:rPr sz="2100" b="0" spc="5" dirty="0">
                <a:latin typeface="Arial"/>
                <a:cs typeface="Arial"/>
              </a:rPr>
              <a:t>S</a:t>
            </a:r>
            <a:r>
              <a:rPr sz="2100" b="0" spc="-85" dirty="0">
                <a:latin typeface="Arial"/>
                <a:cs typeface="Arial"/>
              </a:rPr>
              <a:t> </a:t>
            </a:r>
            <a:r>
              <a:rPr sz="2100" b="0" dirty="0">
                <a:latin typeface="Arial"/>
                <a:cs typeface="Arial"/>
              </a:rPr>
              <a:t>.</a:t>
            </a:r>
            <a:r>
              <a:rPr sz="2100" b="0" spc="-90" dirty="0">
                <a:latin typeface="Arial"/>
                <a:cs typeface="Arial"/>
              </a:rPr>
              <a:t> </a:t>
            </a:r>
            <a:r>
              <a:rPr sz="2100" b="0" dirty="0">
                <a:latin typeface="Arial"/>
                <a:cs typeface="Arial"/>
              </a:rPr>
              <a:t>I</a:t>
            </a:r>
            <a:r>
              <a:rPr sz="2100" b="0" spc="-85" dirty="0">
                <a:latin typeface="Arial"/>
                <a:cs typeface="Arial"/>
              </a:rPr>
              <a:t> </a:t>
            </a:r>
            <a:r>
              <a:rPr sz="2100" b="0" spc="5" dirty="0">
                <a:latin typeface="Arial"/>
                <a:cs typeface="Arial"/>
              </a:rPr>
              <a:t>E</a:t>
            </a:r>
            <a:endParaRPr sz="2100" dirty="0">
              <a:latin typeface="Arial"/>
              <a:cs typeface="Arial"/>
            </a:endParaRPr>
          </a:p>
        </p:txBody>
      </p:sp>
      <p:sp>
        <p:nvSpPr>
          <p:cNvPr id="5" name="object 5"/>
          <p:cNvSpPr txBox="1"/>
          <p:nvPr/>
        </p:nvSpPr>
        <p:spPr>
          <a:xfrm>
            <a:off x="3587704" y="4920531"/>
            <a:ext cx="3721735" cy="1111843"/>
          </a:xfrm>
          <a:prstGeom prst="rect">
            <a:avLst/>
          </a:prstGeom>
        </p:spPr>
        <p:txBody>
          <a:bodyPr vert="horz" wrap="square" lIns="0" tIns="13970" rIns="0" bIns="0" rtlCol="0">
            <a:spAutoFit/>
          </a:bodyPr>
          <a:lstStyle/>
          <a:p>
            <a:pPr marL="12700">
              <a:lnSpc>
                <a:spcPct val="100000"/>
              </a:lnSpc>
              <a:spcBef>
                <a:spcPts val="110"/>
              </a:spcBef>
            </a:pPr>
            <a:r>
              <a:rPr sz="2100" dirty="0">
                <a:solidFill>
                  <a:srgbClr val="FFFFFF"/>
                </a:solidFill>
                <a:latin typeface="Arial"/>
                <a:cs typeface="Arial"/>
              </a:rPr>
              <a:t>I</a:t>
            </a:r>
            <a:r>
              <a:rPr sz="2100" spc="-85" dirty="0">
                <a:solidFill>
                  <a:srgbClr val="FFFFFF"/>
                </a:solidFill>
                <a:latin typeface="Arial"/>
                <a:cs typeface="Arial"/>
              </a:rPr>
              <a:t> </a:t>
            </a:r>
            <a:r>
              <a:rPr sz="2100" spc="5" dirty="0">
                <a:solidFill>
                  <a:srgbClr val="FFFFFF"/>
                </a:solidFill>
                <a:latin typeface="Arial"/>
                <a:cs typeface="Arial"/>
              </a:rPr>
              <a:t>N</a:t>
            </a:r>
            <a:r>
              <a:rPr sz="2100" spc="-85" dirty="0">
                <a:solidFill>
                  <a:srgbClr val="FFFFFF"/>
                </a:solidFill>
                <a:latin typeface="Arial"/>
                <a:cs typeface="Arial"/>
              </a:rPr>
              <a:t> </a:t>
            </a:r>
            <a:r>
              <a:rPr sz="2100" spc="5" dirty="0">
                <a:solidFill>
                  <a:srgbClr val="FFFFFF"/>
                </a:solidFill>
                <a:latin typeface="Arial"/>
                <a:cs typeface="Arial"/>
              </a:rPr>
              <a:t>F</a:t>
            </a:r>
            <a:r>
              <a:rPr sz="2100" spc="-80" dirty="0">
                <a:solidFill>
                  <a:srgbClr val="FFFFFF"/>
                </a:solidFill>
                <a:latin typeface="Arial"/>
                <a:cs typeface="Arial"/>
              </a:rPr>
              <a:t> </a:t>
            </a:r>
            <a:r>
              <a:rPr sz="2100" spc="5" dirty="0">
                <a:solidFill>
                  <a:srgbClr val="FFFFFF"/>
                </a:solidFill>
                <a:latin typeface="Arial"/>
                <a:cs typeface="Arial"/>
              </a:rPr>
              <a:t>O</a:t>
            </a:r>
            <a:r>
              <a:rPr sz="2100" spc="-85" dirty="0">
                <a:solidFill>
                  <a:srgbClr val="FFFFFF"/>
                </a:solidFill>
                <a:latin typeface="Arial"/>
                <a:cs typeface="Arial"/>
              </a:rPr>
              <a:t> </a:t>
            </a:r>
            <a:r>
              <a:rPr sz="2100" spc="10" dirty="0">
                <a:solidFill>
                  <a:srgbClr val="FFFFFF"/>
                </a:solidFill>
                <a:latin typeface="Arial"/>
                <a:cs typeface="Arial"/>
              </a:rPr>
              <a:t>@</a:t>
            </a:r>
            <a:r>
              <a:rPr sz="2100" spc="-80" dirty="0">
                <a:solidFill>
                  <a:srgbClr val="FFFFFF"/>
                </a:solidFill>
                <a:latin typeface="Arial"/>
                <a:cs typeface="Arial"/>
              </a:rPr>
              <a:t> </a:t>
            </a:r>
            <a:r>
              <a:rPr sz="2100" spc="10" dirty="0">
                <a:solidFill>
                  <a:srgbClr val="FFFFFF"/>
                </a:solidFill>
                <a:latin typeface="Arial"/>
                <a:cs typeface="Arial"/>
              </a:rPr>
              <a:t>M</a:t>
            </a:r>
            <a:r>
              <a:rPr sz="2100" spc="-85" dirty="0">
                <a:solidFill>
                  <a:srgbClr val="FFFFFF"/>
                </a:solidFill>
                <a:latin typeface="Arial"/>
                <a:cs typeface="Arial"/>
              </a:rPr>
              <a:t> </a:t>
            </a:r>
            <a:r>
              <a:rPr sz="2100" spc="5" dirty="0">
                <a:solidFill>
                  <a:srgbClr val="FFFFFF"/>
                </a:solidFill>
                <a:latin typeface="Arial"/>
                <a:cs typeface="Arial"/>
              </a:rPr>
              <a:t>E</a:t>
            </a:r>
            <a:r>
              <a:rPr sz="2100" spc="-85" dirty="0">
                <a:solidFill>
                  <a:srgbClr val="FFFFFF"/>
                </a:solidFill>
                <a:latin typeface="Arial"/>
                <a:cs typeface="Arial"/>
              </a:rPr>
              <a:t> </a:t>
            </a:r>
            <a:r>
              <a:rPr sz="2100" spc="5" dirty="0">
                <a:solidFill>
                  <a:srgbClr val="FFFFFF"/>
                </a:solidFill>
                <a:latin typeface="Arial"/>
                <a:cs typeface="Arial"/>
              </a:rPr>
              <a:t>C</a:t>
            </a:r>
            <a:r>
              <a:rPr sz="2100" spc="-80" dirty="0">
                <a:solidFill>
                  <a:srgbClr val="FFFFFF"/>
                </a:solidFill>
                <a:latin typeface="Arial"/>
                <a:cs typeface="Arial"/>
              </a:rPr>
              <a:t> </a:t>
            </a:r>
            <a:r>
              <a:rPr sz="2100" spc="5" dirty="0">
                <a:solidFill>
                  <a:srgbClr val="FFFFFF"/>
                </a:solidFill>
                <a:latin typeface="Arial"/>
                <a:cs typeface="Arial"/>
              </a:rPr>
              <a:t>P</a:t>
            </a:r>
            <a:r>
              <a:rPr sz="2100" spc="-85" dirty="0">
                <a:solidFill>
                  <a:srgbClr val="FFFFFF"/>
                </a:solidFill>
                <a:latin typeface="Arial"/>
                <a:cs typeface="Arial"/>
              </a:rPr>
              <a:t> </a:t>
            </a:r>
            <a:r>
              <a:rPr sz="2100" spc="5" dirty="0">
                <a:solidFill>
                  <a:srgbClr val="FFFFFF"/>
                </a:solidFill>
                <a:latin typeface="Arial"/>
                <a:cs typeface="Arial"/>
              </a:rPr>
              <a:t>A</a:t>
            </a:r>
            <a:r>
              <a:rPr sz="2100" spc="-80" dirty="0">
                <a:solidFill>
                  <a:srgbClr val="FFFFFF"/>
                </a:solidFill>
                <a:latin typeface="Arial"/>
                <a:cs typeface="Arial"/>
              </a:rPr>
              <a:t> </a:t>
            </a:r>
            <a:r>
              <a:rPr sz="2100" spc="5" dirty="0">
                <a:solidFill>
                  <a:srgbClr val="FFFFFF"/>
                </a:solidFill>
                <a:latin typeface="Arial"/>
                <a:cs typeface="Arial"/>
              </a:rPr>
              <a:t>T</a:t>
            </a:r>
            <a:r>
              <a:rPr sz="2100" spc="-85" dirty="0">
                <a:solidFill>
                  <a:srgbClr val="FFFFFF"/>
                </a:solidFill>
                <a:latin typeface="Arial"/>
                <a:cs typeface="Arial"/>
              </a:rPr>
              <a:t> </a:t>
            </a:r>
            <a:r>
              <a:rPr sz="2100" spc="5" dirty="0">
                <a:solidFill>
                  <a:srgbClr val="FFFFFF"/>
                </a:solidFill>
                <a:latin typeface="Arial"/>
                <a:cs typeface="Arial"/>
              </a:rPr>
              <a:t>H</a:t>
            </a:r>
            <a:r>
              <a:rPr sz="2100" spc="-85" dirty="0">
                <a:solidFill>
                  <a:srgbClr val="FFFFFF"/>
                </a:solidFill>
                <a:latin typeface="Arial"/>
                <a:cs typeface="Arial"/>
              </a:rPr>
              <a:t> </a:t>
            </a:r>
            <a:r>
              <a:rPr sz="2100" spc="5" dirty="0">
                <a:solidFill>
                  <a:srgbClr val="FFFFFF"/>
                </a:solidFill>
                <a:latin typeface="Arial"/>
                <a:cs typeface="Arial"/>
              </a:rPr>
              <a:t>S</a:t>
            </a:r>
            <a:r>
              <a:rPr sz="2100" spc="-80" dirty="0">
                <a:solidFill>
                  <a:srgbClr val="FFFFFF"/>
                </a:solidFill>
                <a:latin typeface="Arial"/>
                <a:cs typeface="Arial"/>
              </a:rPr>
              <a:t> </a:t>
            </a:r>
            <a:r>
              <a:rPr sz="2100" dirty="0">
                <a:solidFill>
                  <a:srgbClr val="FFFFFF"/>
                </a:solidFill>
                <a:latin typeface="Arial"/>
                <a:cs typeface="Arial"/>
              </a:rPr>
              <a:t>.</a:t>
            </a:r>
            <a:r>
              <a:rPr sz="2100" spc="-85" dirty="0">
                <a:solidFill>
                  <a:srgbClr val="FFFFFF"/>
                </a:solidFill>
                <a:latin typeface="Arial"/>
                <a:cs typeface="Arial"/>
              </a:rPr>
              <a:t> </a:t>
            </a:r>
            <a:r>
              <a:rPr sz="2100" dirty="0">
                <a:solidFill>
                  <a:srgbClr val="FFFFFF"/>
                </a:solidFill>
                <a:latin typeface="Arial"/>
                <a:cs typeface="Arial"/>
              </a:rPr>
              <a:t>I</a:t>
            </a:r>
            <a:r>
              <a:rPr sz="2100" spc="-80" dirty="0">
                <a:solidFill>
                  <a:srgbClr val="FFFFFF"/>
                </a:solidFill>
                <a:latin typeface="Arial"/>
                <a:cs typeface="Arial"/>
              </a:rPr>
              <a:t> </a:t>
            </a:r>
            <a:r>
              <a:rPr sz="2100" spc="5" dirty="0">
                <a:solidFill>
                  <a:srgbClr val="FFFFFF"/>
                </a:solidFill>
                <a:latin typeface="Arial"/>
                <a:cs typeface="Arial"/>
              </a:rPr>
              <a:t>E</a:t>
            </a:r>
            <a:endParaRPr sz="2100" dirty="0">
              <a:latin typeface="Arial"/>
              <a:cs typeface="Arial"/>
            </a:endParaRPr>
          </a:p>
          <a:p>
            <a:pPr>
              <a:lnSpc>
                <a:spcPct val="100000"/>
              </a:lnSpc>
              <a:spcBef>
                <a:spcPts val="55"/>
              </a:spcBef>
            </a:pPr>
            <a:endParaRPr sz="2850" dirty="0">
              <a:latin typeface="Times New Roman"/>
              <a:cs typeface="Times New Roman"/>
            </a:endParaRPr>
          </a:p>
          <a:p>
            <a:pPr marL="12700">
              <a:lnSpc>
                <a:spcPct val="100000"/>
              </a:lnSpc>
            </a:pPr>
            <a:r>
              <a:rPr sz="2100" spc="10" dirty="0">
                <a:solidFill>
                  <a:srgbClr val="FFFFFF"/>
                </a:solidFill>
                <a:latin typeface="Arial"/>
                <a:cs typeface="Arial"/>
              </a:rPr>
              <a:t>@</a:t>
            </a:r>
            <a:r>
              <a:rPr sz="2100" spc="-85" dirty="0">
                <a:solidFill>
                  <a:srgbClr val="FFFFFF"/>
                </a:solidFill>
                <a:latin typeface="Arial"/>
                <a:cs typeface="Arial"/>
              </a:rPr>
              <a:t> </a:t>
            </a:r>
            <a:r>
              <a:rPr sz="2100" spc="10" dirty="0">
                <a:solidFill>
                  <a:srgbClr val="FFFFFF"/>
                </a:solidFill>
                <a:latin typeface="Arial"/>
                <a:cs typeface="Arial"/>
              </a:rPr>
              <a:t>M</a:t>
            </a:r>
            <a:r>
              <a:rPr sz="2100" spc="-85" dirty="0">
                <a:solidFill>
                  <a:srgbClr val="FFFFFF"/>
                </a:solidFill>
                <a:latin typeface="Arial"/>
                <a:cs typeface="Arial"/>
              </a:rPr>
              <a:t> </a:t>
            </a:r>
            <a:r>
              <a:rPr sz="2100" spc="5" dirty="0">
                <a:solidFill>
                  <a:srgbClr val="FFFFFF"/>
                </a:solidFill>
                <a:latin typeface="Arial"/>
                <a:cs typeface="Arial"/>
              </a:rPr>
              <a:t>E</a:t>
            </a:r>
            <a:r>
              <a:rPr sz="2100" spc="-80" dirty="0">
                <a:solidFill>
                  <a:srgbClr val="FFFFFF"/>
                </a:solidFill>
                <a:latin typeface="Arial"/>
                <a:cs typeface="Arial"/>
              </a:rPr>
              <a:t> </a:t>
            </a:r>
            <a:r>
              <a:rPr sz="2100" spc="5" dirty="0">
                <a:solidFill>
                  <a:srgbClr val="FFFFFF"/>
                </a:solidFill>
                <a:latin typeface="Arial"/>
                <a:cs typeface="Arial"/>
              </a:rPr>
              <a:t>C</a:t>
            </a:r>
            <a:r>
              <a:rPr sz="2100" spc="-85" dirty="0">
                <a:solidFill>
                  <a:srgbClr val="FFFFFF"/>
                </a:solidFill>
                <a:latin typeface="Arial"/>
                <a:cs typeface="Arial"/>
              </a:rPr>
              <a:t> </a:t>
            </a:r>
            <a:r>
              <a:rPr sz="2100" spc="5" dirty="0">
                <a:solidFill>
                  <a:srgbClr val="FFFFFF"/>
                </a:solidFill>
                <a:latin typeface="Arial"/>
                <a:cs typeface="Arial"/>
              </a:rPr>
              <a:t>P</a:t>
            </a:r>
            <a:r>
              <a:rPr sz="2100" spc="-80" dirty="0">
                <a:solidFill>
                  <a:srgbClr val="FFFFFF"/>
                </a:solidFill>
                <a:latin typeface="Arial"/>
                <a:cs typeface="Arial"/>
              </a:rPr>
              <a:t> </a:t>
            </a:r>
            <a:r>
              <a:rPr sz="2100" spc="5" dirty="0">
                <a:solidFill>
                  <a:srgbClr val="FFFFFF"/>
                </a:solidFill>
                <a:latin typeface="Arial"/>
                <a:cs typeface="Arial"/>
              </a:rPr>
              <a:t>A</a:t>
            </a:r>
            <a:r>
              <a:rPr sz="2100" spc="-85" dirty="0">
                <a:solidFill>
                  <a:srgbClr val="FFFFFF"/>
                </a:solidFill>
                <a:latin typeface="Arial"/>
                <a:cs typeface="Arial"/>
              </a:rPr>
              <a:t> </a:t>
            </a:r>
            <a:r>
              <a:rPr sz="2100" spc="5" dirty="0">
                <a:solidFill>
                  <a:srgbClr val="FFFFFF"/>
                </a:solidFill>
                <a:latin typeface="Arial"/>
                <a:cs typeface="Arial"/>
              </a:rPr>
              <a:t>T</a:t>
            </a:r>
            <a:r>
              <a:rPr sz="2100" spc="-80" dirty="0">
                <a:solidFill>
                  <a:srgbClr val="FFFFFF"/>
                </a:solidFill>
                <a:latin typeface="Arial"/>
                <a:cs typeface="Arial"/>
              </a:rPr>
              <a:t> </a:t>
            </a:r>
            <a:r>
              <a:rPr sz="2100" spc="5" dirty="0">
                <a:solidFill>
                  <a:srgbClr val="FFFFFF"/>
                </a:solidFill>
                <a:latin typeface="Arial"/>
                <a:cs typeface="Arial"/>
              </a:rPr>
              <a:t>H</a:t>
            </a:r>
            <a:r>
              <a:rPr sz="2100" spc="-85" dirty="0">
                <a:solidFill>
                  <a:srgbClr val="FFFFFF"/>
                </a:solidFill>
                <a:latin typeface="Arial"/>
                <a:cs typeface="Arial"/>
              </a:rPr>
              <a:t> </a:t>
            </a:r>
            <a:r>
              <a:rPr lang="en-IE" sz="2100" spc="5" dirty="0">
                <a:solidFill>
                  <a:srgbClr val="FFFFFF"/>
                </a:solidFill>
                <a:latin typeface="Arial"/>
                <a:cs typeface="Arial"/>
              </a:rPr>
              <a:t>S</a:t>
            </a:r>
            <a:endParaRPr sz="2100" dirty="0">
              <a:latin typeface="Arial"/>
              <a:cs typeface="Arial"/>
            </a:endParaRPr>
          </a:p>
        </p:txBody>
      </p:sp>
      <p:sp>
        <p:nvSpPr>
          <p:cNvPr id="6" name="object 6"/>
          <p:cNvSpPr/>
          <p:nvPr/>
        </p:nvSpPr>
        <p:spPr>
          <a:xfrm>
            <a:off x="2673303" y="4150432"/>
            <a:ext cx="476250" cy="405130"/>
          </a:xfrm>
          <a:custGeom>
            <a:avLst/>
            <a:gdLst/>
            <a:ahLst/>
            <a:cxnLst/>
            <a:rect l="l" t="t" r="r" b="b"/>
            <a:pathLst>
              <a:path w="476250" h="405130">
                <a:moveTo>
                  <a:pt x="476250" y="214312"/>
                </a:moveTo>
                <a:lnTo>
                  <a:pt x="0" y="214312"/>
                </a:lnTo>
                <a:lnTo>
                  <a:pt x="238125" y="0"/>
                </a:lnTo>
                <a:lnTo>
                  <a:pt x="476250" y="214312"/>
                </a:lnTo>
                <a:close/>
              </a:path>
              <a:path w="476250" h="405130">
                <a:moveTo>
                  <a:pt x="190500" y="404812"/>
                </a:moveTo>
                <a:lnTo>
                  <a:pt x="71437" y="404812"/>
                </a:lnTo>
                <a:lnTo>
                  <a:pt x="71437" y="214312"/>
                </a:lnTo>
                <a:lnTo>
                  <a:pt x="404812" y="214312"/>
                </a:lnTo>
                <a:lnTo>
                  <a:pt x="404812" y="261937"/>
                </a:lnTo>
                <a:lnTo>
                  <a:pt x="190500" y="261937"/>
                </a:lnTo>
                <a:lnTo>
                  <a:pt x="190500" y="404812"/>
                </a:lnTo>
                <a:close/>
              </a:path>
              <a:path w="476250" h="405130">
                <a:moveTo>
                  <a:pt x="404812" y="404812"/>
                </a:moveTo>
                <a:lnTo>
                  <a:pt x="285750" y="404812"/>
                </a:lnTo>
                <a:lnTo>
                  <a:pt x="285750" y="261937"/>
                </a:lnTo>
                <a:lnTo>
                  <a:pt x="404812" y="261937"/>
                </a:lnTo>
                <a:lnTo>
                  <a:pt x="404812" y="404812"/>
                </a:lnTo>
                <a:close/>
              </a:path>
            </a:pathLst>
          </a:custGeom>
          <a:solidFill>
            <a:srgbClr val="EB5E13"/>
          </a:solidFill>
        </p:spPr>
        <p:txBody>
          <a:bodyPr wrap="square" lIns="0" tIns="0" rIns="0" bIns="0" rtlCol="0"/>
          <a:lstStyle/>
          <a:p>
            <a:endParaRPr/>
          </a:p>
        </p:txBody>
      </p:sp>
      <p:sp>
        <p:nvSpPr>
          <p:cNvPr id="7" name="object 7"/>
          <p:cNvSpPr/>
          <p:nvPr/>
        </p:nvSpPr>
        <p:spPr>
          <a:xfrm>
            <a:off x="2668540" y="4840435"/>
            <a:ext cx="485775" cy="321945"/>
          </a:xfrm>
          <a:custGeom>
            <a:avLst/>
            <a:gdLst/>
            <a:ahLst/>
            <a:cxnLst/>
            <a:rect l="l" t="t" r="r" b="b"/>
            <a:pathLst>
              <a:path w="485775" h="321944">
                <a:moveTo>
                  <a:pt x="485674" y="233175"/>
                </a:moveTo>
                <a:lnTo>
                  <a:pt x="244436" y="233175"/>
                </a:lnTo>
                <a:lnTo>
                  <a:pt x="248834" y="231380"/>
                </a:lnTo>
                <a:lnTo>
                  <a:pt x="482944" y="0"/>
                </a:lnTo>
                <a:lnTo>
                  <a:pt x="484662" y="4044"/>
                </a:lnTo>
                <a:lnTo>
                  <a:pt x="485674" y="8536"/>
                </a:lnTo>
                <a:lnTo>
                  <a:pt x="485674" y="233175"/>
                </a:lnTo>
                <a:close/>
              </a:path>
              <a:path w="485775" h="321944">
                <a:moveTo>
                  <a:pt x="450987" y="321867"/>
                </a:moveTo>
                <a:lnTo>
                  <a:pt x="34696" y="321867"/>
                </a:lnTo>
                <a:lnTo>
                  <a:pt x="21184" y="319173"/>
                </a:lnTo>
                <a:lnTo>
                  <a:pt x="10156" y="311823"/>
                </a:lnTo>
                <a:lnTo>
                  <a:pt x="2724" y="300920"/>
                </a:lnTo>
                <a:lnTo>
                  <a:pt x="0" y="287562"/>
                </a:lnTo>
                <a:lnTo>
                  <a:pt x="0" y="10264"/>
                </a:lnTo>
                <a:lnTo>
                  <a:pt x="1010" y="7625"/>
                </a:lnTo>
                <a:lnTo>
                  <a:pt x="1697" y="4870"/>
                </a:lnTo>
                <a:lnTo>
                  <a:pt x="230827" y="231381"/>
                </a:lnTo>
                <a:lnTo>
                  <a:pt x="235220" y="233175"/>
                </a:lnTo>
                <a:lnTo>
                  <a:pt x="485674" y="233175"/>
                </a:lnTo>
                <a:lnTo>
                  <a:pt x="485674" y="287562"/>
                </a:lnTo>
                <a:lnTo>
                  <a:pt x="482940" y="300920"/>
                </a:lnTo>
                <a:lnTo>
                  <a:pt x="475493" y="311824"/>
                </a:lnTo>
                <a:lnTo>
                  <a:pt x="464465" y="319173"/>
                </a:lnTo>
                <a:lnTo>
                  <a:pt x="450987" y="321867"/>
                </a:lnTo>
                <a:close/>
              </a:path>
            </a:pathLst>
          </a:custGeom>
          <a:solidFill>
            <a:srgbClr val="EB5E13"/>
          </a:solidFill>
        </p:spPr>
        <p:txBody>
          <a:bodyPr wrap="square" lIns="0" tIns="0" rIns="0" bIns="0" rtlCol="0"/>
          <a:lstStyle/>
          <a:p>
            <a:endParaRPr/>
          </a:p>
        </p:txBody>
      </p:sp>
      <p:sp>
        <p:nvSpPr>
          <p:cNvPr id="8" name="object 8"/>
          <p:cNvSpPr/>
          <p:nvPr/>
        </p:nvSpPr>
        <p:spPr>
          <a:xfrm>
            <a:off x="2686278" y="4770532"/>
            <a:ext cx="428625" cy="213360"/>
          </a:xfrm>
          <a:custGeom>
            <a:avLst/>
            <a:gdLst/>
            <a:ahLst/>
            <a:cxnLst/>
            <a:rect l="l" t="t" r="r" b="b"/>
            <a:pathLst>
              <a:path w="428625" h="213360">
                <a:moveTo>
                  <a:pt x="213617" y="212842"/>
                </a:moveTo>
                <a:lnTo>
                  <a:pt x="0" y="1669"/>
                </a:lnTo>
                <a:lnTo>
                  <a:pt x="2787" y="971"/>
                </a:lnTo>
                <a:lnTo>
                  <a:pt x="5447" y="0"/>
                </a:lnTo>
                <a:lnTo>
                  <a:pt x="425986" y="0"/>
                </a:lnTo>
                <a:lnTo>
                  <a:pt x="427018" y="562"/>
                </a:lnTo>
                <a:lnTo>
                  <a:pt x="428225" y="689"/>
                </a:lnTo>
                <a:lnTo>
                  <a:pt x="213617" y="212842"/>
                </a:lnTo>
                <a:close/>
              </a:path>
            </a:pathLst>
          </a:custGeom>
          <a:solidFill>
            <a:srgbClr val="EB5E13"/>
          </a:solidFill>
        </p:spPr>
        <p:txBody>
          <a:bodyPr wrap="square" lIns="0" tIns="0" rIns="0" bIns="0" rtlCol="0"/>
          <a:lstStyle/>
          <a:p>
            <a:endParaRPr/>
          </a:p>
        </p:txBody>
      </p:sp>
      <p:sp>
        <p:nvSpPr>
          <p:cNvPr id="11" name="object 11"/>
          <p:cNvSpPr/>
          <p:nvPr/>
        </p:nvSpPr>
        <p:spPr>
          <a:xfrm>
            <a:off x="2625952" y="5490756"/>
            <a:ext cx="549275" cy="549275"/>
          </a:xfrm>
          <a:custGeom>
            <a:avLst/>
            <a:gdLst/>
            <a:ahLst/>
            <a:cxnLst/>
            <a:rect l="l" t="t" r="r" b="b"/>
            <a:pathLst>
              <a:path w="549275" h="549275">
                <a:moveTo>
                  <a:pt x="274516" y="549033"/>
                </a:moveTo>
                <a:lnTo>
                  <a:pt x="225172" y="544611"/>
                </a:lnTo>
                <a:lnTo>
                  <a:pt x="178729" y="531859"/>
                </a:lnTo>
                <a:lnTo>
                  <a:pt x="135963" y="511554"/>
                </a:lnTo>
                <a:lnTo>
                  <a:pt x="97649" y="484471"/>
                </a:lnTo>
                <a:lnTo>
                  <a:pt x="64563" y="451385"/>
                </a:lnTo>
                <a:lnTo>
                  <a:pt x="37479" y="413071"/>
                </a:lnTo>
                <a:lnTo>
                  <a:pt x="17174" y="370305"/>
                </a:lnTo>
                <a:lnTo>
                  <a:pt x="4422" y="323862"/>
                </a:lnTo>
                <a:lnTo>
                  <a:pt x="0" y="274516"/>
                </a:lnTo>
                <a:lnTo>
                  <a:pt x="4422" y="225172"/>
                </a:lnTo>
                <a:lnTo>
                  <a:pt x="17174" y="178729"/>
                </a:lnTo>
                <a:lnTo>
                  <a:pt x="37479" y="135963"/>
                </a:lnTo>
                <a:lnTo>
                  <a:pt x="64563" y="97649"/>
                </a:lnTo>
                <a:lnTo>
                  <a:pt x="97649" y="64563"/>
                </a:lnTo>
                <a:lnTo>
                  <a:pt x="135963" y="37479"/>
                </a:lnTo>
                <a:lnTo>
                  <a:pt x="178729" y="17174"/>
                </a:lnTo>
                <a:lnTo>
                  <a:pt x="225172" y="4422"/>
                </a:lnTo>
                <a:lnTo>
                  <a:pt x="274516" y="0"/>
                </a:lnTo>
                <a:lnTo>
                  <a:pt x="323862" y="4422"/>
                </a:lnTo>
                <a:lnTo>
                  <a:pt x="370305" y="17174"/>
                </a:lnTo>
                <a:lnTo>
                  <a:pt x="413071" y="37479"/>
                </a:lnTo>
                <a:lnTo>
                  <a:pt x="451385" y="64563"/>
                </a:lnTo>
                <a:lnTo>
                  <a:pt x="484471" y="97649"/>
                </a:lnTo>
                <a:lnTo>
                  <a:pt x="511553" y="135963"/>
                </a:lnTo>
                <a:lnTo>
                  <a:pt x="531858" y="178729"/>
                </a:lnTo>
                <a:lnTo>
                  <a:pt x="544609" y="225172"/>
                </a:lnTo>
                <a:lnTo>
                  <a:pt x="549032" y="274516"/>
                </a:lnTo>
                <a:lnTo>
                  <a:pt x="544609" y="323862"/>
                </a:lnTo>
                <a:lnTo>
                  <a:pt x="531858" y="370306"/>
                </a:lnTo>
                <a:lnTo>
                  <a:pt x="511553" y="413073"/>
                </a:lnTo>
                <a:lnTo>
                  <a:pt x="484470" y="451386"/>
                </a:lnTo>
                <a:lnTo>
                  <a:pt x="451384" y="484472"/>
                </a:lnTo>
                <a:lnTo>
                  <a:pt x="413070" y="511555"/>
                </a:lnTo>
                <a:lnTo>
                  <a:pt x="370304" y="531859"/>
                </a:lnTo>
                <a:lnTo>
                  <a:pt x="323861" y="544611"/>
                </a:lnTo>
                <a:lnTo>
                  <a:pt x="274516" y="549033"/>
                </a:lnTo>
                <a:close/>
              </a:path>
            </a:pathLst>
          </a:custGeom>
          <a:solidFill>
            <a:srgbClr val="EB5E13"/>
          </a:solidFill>
        </p:spPr>
        <p:txBody>
          <a:bodyPr wrap="square" lIns="0" tIns="0" rIns="0" bIns="0" rtlCol="0"/>
          <a:lstStyle/>
          <a:p>
            <a:endParaRPr/>
          </a:p>
        </p:txBody>
      </p:sp>
      <p:sp>
        <p:nvSpPr>
          <p:cNvPr id="12" name="object 12"/>
          <p:cNvSpPr/>
          <p:nvPr/>
        </p:nvSpPr>
        <p:spPr>
          <a:xfrm>
            <a:off x="2737394" y="5606255"/>
            <a:ext cx="326390" cy="265430"/>
          </a:xfrm>
          <a:custGeom>
            <a:avLst/>
            <a:gdLst/>
            <a:ahLst/>
            <a:cxnLst/>
            <a:rect l="l" t="t" r="r" b="b"/>
            <a:pathLst>
              <a:path w="326389" h="265429">
                <a:moveTo>
                  <a:pt x="292143" y="82151"/>
                </a:moveTo>
                <a:lnTo>
                  <a:pt x="160615" y="82151"/>
                </a:lnTo>
                <a:lnTo>
                  <a:pt x="159475" y="77258"/>
                </a:lnTo>
                <a:lnTo>
                  <a:pt x="158888" y="72160"/>
                </a:lnTo>
                <a:lnTo>
                  <a:pt x="158888" y="66907"/>
                </a:lnTo>
                <a:lnTo>
                  <a:pt x="164146" y="40866"/>
                </a:lnTo>
                <a:lnTo>
                  <a:pt x="178486" y="19598"/>
                </a:lnTo>
                <a:lnTo>
                  <a:pt x="199755" y="5258"/>
                </a:lnTo>
                <a:lnTo>
                  <a:pt x="225801" y="0"/>
                </a:lnTo>
                <a:lnTo>
                  <a:pt x="239833" y="1472"/>
                </a:lnTo>
                <a:lnTo>
                  <a:pt x="252860" y="5687"/>
                </a:lnTo>
                <a:lnTo>
                  <a:pt x="264570" y="12342"/>
                </a:lnTo>
                <a:lnTo>
                  <a:pt x="274650" y="21133"/>
                </a:lnTo>
                <a:lnTo>
                  <a:pt x="309044" y="21133"/>
                </a:lnTo>
                <a:lnTo>
                  <a:pt x="305728" y="26152"/>
                </a:lnTo>
                <a:lnTo>
                  <a:pt x="297429" y="34827"/>
                </a:lnTo>
                <a:lnTo>
                  <a:pt x="287704" y="41907"/>
                </a:lnTo>
                <a:lnTo>
                  <a:pt x="318267" y="41907"/>
                </a:lnTo>
                <a:lnTo>
                  <a:pt x="310969" y="50185"/>
                </a:lnTo>
                <a:lnTo>
                  <a:pt x="302216" y="58500"/>
                </a:lnTo>
                <a:lnTo>
                  <a:pt x="292760" y="65997"/>
                </a:lnTo>
                <a:lnTo>
                  <a:pt x="292871" y="68888"/>
                </a:lnTo>
                <a:lnTo>
                  <a:pt x="292824" y="75750"/>
                </a:lnTo>
                <a:lnTo>
                  <a:pt x="292143" y="82151"/>
                </a:lnTo>
                <a:close/>
              </a:path>
              <a:path w="326389" h="265429">
                <a:moveTo>
                  <a:pt x="309044" y="21133"/>
                </a:moveTo>
                <a:lnTo>
                  <a:pt x="274650" y="21133"/>
                </a:lnTo>
                <a:lnTo>
                  <a:pt x="285905" y="18407"/>
                </a:lnTo>
                <a:lnTo>
                  <a:pt x="296766" y="14760"/>
                </a:lnTo>
                <a:lnTo>
                  <a:pt x="307188" y="10239"/>
                </a:lnTo>
                <a:lnTo>
                  <a:pt x="317128" y="4886"/>
                </a:lnTo>
                <a:lnTo>
                  <a:pt x="312370" y="16100"/>
                </a:lnTo>
                <a:lnTo>
                  <a:pt x="309044" y="21133"/>
                </a:lnTo>
                <a:close/>
              </a:path>
              <a:path w="326389" h="265429">
                <a:moveTo>
                  <a:pt x="290076" y="101570"/>
                </a:moveTo>
                <a:lnTo>
                  <a:pt x="43402" y="101570"/>
                </a:lnTo>
                <a:lnTo>
                  <a:pt x="31185" y="91078"/>
                </a:lnTo>
                <a:lnTo>
                  <a:pt x="21800" y="77937"/>
                </a:lnTo>
                <a:lnTo>
                  <a:pt x="15779" y="62692"/>
                </a:lnTo>
                <a:lnTo>
                  <a:pt x="13653" y="45885"/>
                </a:lnTo>
                <a:lnTo>
                  <a:pt x="14259" y="36846"/>
                </a:lnTo>
                <a:lnTo>
                  <a:pt x="16023" y="28174"/>
                </a:lnTo>
                <a:lnTo>
                  <a:pt x="18864" y="19945"/>
                </a:lnTo>
                <a:lnTo>
                  <a:pt x="22702" y="12235"/>
                </a:lnTo>
                <a:lnTo>
                  <a:pt x="50356" y="39854"/>
                </a:lnTo>
                <a:lnTo>
                  <a:pt x="83183" y="61338"/>
                </a:lnTo>
                <a:lnTo>
                  <a:pt x="120247" y="75750"/>
                </a:lnTo>
                <a:lnTo>
                  <a:pt x="160615" y="82151"/>
                </a:lnTo>
                <a:lnTo>
                  <a:pt x="292143" y="82151"/>
                </a:lnTo>
                <a:lnTo>
                  <a:pt x="290076" y="101570"/>
                </a:lnTo>
                <a:close/>
              </a:path>
              <a:path w="326389" h="265429">
                <a:moveTo>
                  <a:pt x="318267" y="41907"/>
                </a:moveTo>
                <a:lnTo>
                  <a:pt x="287704" y="41907"/>
                </a:lnTo>
                <a:lnTo>
                  <a:pt x="297729" y="40329"/>
                </a:lnTo>
                <a:lnTo>
                  <a:pt x="307493" y="38031"/>
                </a:lnTo>
                <a:lnTo>
                  <a:pt x="316971" y="35037"/>
                </a:lnTo>
                <a:lnTo>
                  <a:pt x="326135" y="31370"/>
                </a:lnTo>
                <a:lnTo>
                  <a:pt x="318961" y="41119"/>
                </a:lnTo>
                <a:lnTo>
                  <a:pt x="318267" y="41907"/>
                </a:lnTo>
                <a:close/>
              </a:path>
              <a:path w="326389" h="265429">
                <a:moveTo>
                  <a:pt x="270601" y="162017"/>
                </a:moveTo>
                <a:lnTo>
                  <a:pt x="55230" y="162017"/>
                </a:lnTo>
                <a:lnTo>
                  <a:pt x="61158" y="161178"/>
                </a:lnTo>
                <a:lnTo>
                  <a:pt x="66770" y="159653"/>
                </a:lnTo>
                <a:lnTo>
                  <a:pt x="45475" y="151368"/>
                </a:lnTo>
                <a:lnTo>
                  <a:pt x="28462" y="136701"/>
                </a:lnTo>
                <a:lnTo>
                  <a:pt x="17186" y="117107"/>
                </a:lnTo>
                <a:lnTo>
                  <a:pt x="13104" y="94043"/>
                </a:lnTo>
                <a:lnTo>
                  <a:pt x="13104" y="93196"/>
                </a:lnTo>
                <a:lnTo>
                  <a:pt x="20104" y="96571"/>
                </a:lnTo>
                <a:lnTo>
                  <a:pt x="27528" y="99136"/>
                </a:lnTo>
                <a:lnTo>
                  <a:pt x="35315" y="100825"/>
                </a:lnTo>
                <a:lnTo>
                  <a:pt x="43402" y="101570"/>
                </a:lnTo>
                <a:lnTo>
                  <a:pt x="290076" y="101570"/>
                </a:lnTo>
                <a:lnTo>
                  <a:pt x="288854" y="113051"/>
                </a:lnTo>
                <a:lnTo>
                  <a:pt x="276729" y="151076"/>
                </a:lnTo>
                <a:lnTo>
                  <a:pt x="270601" y="162017"/>
                </a:lnTo>
                <a:close/>
              </a:path>
              <a:path w="326389" h="265429">
                <a:moveTo>
                  <a:pt x="203797" y="235920"/>
                </a:moveTo>
                <a:lnTo>
                  <a:pt x="15949" y="235920"/>
                </a:lnTo>
                <a:lnTo>
                  <a:pt x="38949" y="233967"/>
                </a:lnTo>
                <a:lnTo>
                  <a:pt x="60679" y="228325"/>
                </a:lnTo>
                <a:lnTo>
                  <a:pt x="80818" y="219319"/>
                </a:lnTo>
                <a:lnTo>
                  <a:pt x="99045" y="207274"/>
                </a:lnTo>
                <a:lnTo>
                  <a:pt x="78126" y="203518"/>
                </a:lnTo>
                <a:lnTo>
                  <a:pt x="60011" y="193798"/>
                </a:lnTo>
                <a:lnTo>
                  <a:pt x="45788" y="179198"/>
                </a:lnTo>
                <a:lnTo>
                  <a:pt x="36547" y="160801"/>
                </a:lnTo>
                <a:lnTo>
                  <a:pt x="40634" y="161584"/>
                </a:lnTo>
                <a:lnTo>
                  <a:pt x="44837" y="162017"/>
                </a:lnTo>
                <a:lnTo>
                  <a:pt x="270601" y="162017"/>
                </a:lnTo>
                <a:lnTo>
                  <a:pt x="256767" y="186715"/>
                </a:lnTo>
                <a:lnTo>
                  <a:pt x="229170" y="217950"/>
                </a:lnTo>
                <a:lnTo>
                  <a:pt x="203797" y="235920"/>
                </a:lnTo>
                <a:close/>
              </a:path>
              <a:path w="326389" h="265429">
                <a:moveTo>
                  <a:pt x="102580" y="265033"/>
                </a:moveTo>
                <a:lnTo>
                  <a:pt x="74767" y="263004"/>
                </a:lnTo>
                <a:lnTo>
                  <a:pt x="48215" y="257118"/>
                </a:lnTo>
                <a:lnTo>
                  <a:pt x="23200" y="247678"/>
                </a:lnTo>
                <a:lnTo>
                  <a:pt x="0" y="234985"/>
                </a:lnTo>
                <a:lnTo>
                  <a:pt x="5235" y="235596"/>
                </a:lnTo>
                <a:lnTo>
                  <a:pt x="10555" y="235920"/>
                </a:lnTo>
                <a:lnTo>
                  <a:pt x="203797" y="235920"/>
                </a:lnTo>
                <a:lnTo>
                  <a:pt x="194139" y="242761"/>
                </a:lnTo>
                <a:lnTo>
                  <a:pt x="151875" y="259128"/>
                </a:lnTo>
                <a:lnTo>
                  <a:pt x="102580" y="265033"/>
                </a:lnTo>
                <a:close/>
              </a:path>
            </a:pathLst>
          </a:custGeom>
          <a:solidFill>
            <a:srgbClr val="FFFFFF"/>
          </a:solidFill>
        </p:spPr>
        <p:txBody>
          <a:bodyPr wrap="square" lIns="0" tIns="0" rIns="0" bIns="0" rtlCol="0"/>
          <a:lstStyle/>
          <a:p>
            <a:endParaRPr/>
          </a:p>
        </p:txBody>
      </p:sp>
      <p:sp>
        <p:nvSpPr>
          <p:cNvPr id="13" name="object 13"/>
          <p:cNvSpPr txBox="1"/>
          <p:nvPr/>
        </p:nvSpPr>
        <p:spPr>
          <a:xfrm>
            <a:off x="692150" y="4435305"/>
            <a:ext cx="8369300" cy="240515"/>
          </a:xfrm>
          <a:prstGeom prst="rect">
            <a:avLst/>
          </a:prstGeom>
        </p:spPr>
        <p:txBody>
          <a:bodyPr vert="horz" wrap="square" lIns="0" tIns="12065" rIns="0" bIns="0" rtlCol="0">
            <a:spAutoFit/>
          </a:bodyPr>
          <a:lstStyle/>
          <a:p>
            <a:pPr marL="235585" marR="227965" algn="ctr">
              <a:lnSpc>
                <a:spcPct val="116100"/>
              </a:lnSpc>
              <a:spcBef>
                <a:spcPts val="95"/>
              </a:spcBef>
            </a:pPr>
            <a:endParaRPr sz="1400" dirty="0">
              <a:latin typeface="Arial"/>
              <a:cs typeface="Arial"/>
            </a:endParaRPr>
          </a:p>
        </p:txBody>
      </p:sp>
      <p:sp>
        <p:nvSpPr>
          <p:cNvPr id="14" name="TextBox 13"/>
          <p:cNvSpPr txBox="1"/>
          <p:nvPr/>
        </p:nvSpPr>
        <p:spPr>
          <a:xfrm>
            <a:off x="2438400" y="1447800"/>
            <a:ext cx="5181600" cy="1015663"/>
          </a:xfrm>
          <a:prstGeom prst="rect">
            <a:avLst/>
          </a:prstGeom>
          <a:noFill/>
        </p:spPr>
        <p:txBody>
          <a:bodyPr wrap="square" rtlCol="0">
            <a:spAutoFit/>
          </a:bodyPr>
          <a:lstStyle/>
          <a:p>
            <a:r>
              <a:rPr lang="en-IE" sz="6000" dirty="0">
                <a:solidFill>
                  <a:schemeClr val="bg1"/>
                </a:solidFill>
              </a:rPr>
              <a:t>#raiseyourvoice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TotalTime>
  <Words>455</Words>
  <Application>Microsoft Office PowerPoint</Application>
  <PresentationFormat>Custom</PresentationFormat>
  <Paragraphs>48</Paragraphs>
  <Slides>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R E S E A R C H U N D E R T A K E N</vt:lpstr>
      <vt:lpstr>DOES YOUR HOTEL KNOW?</vt:lpstr>
      <vt:lpstr>Hospitality Training Colleges</vt:lpstr>
      <vt:lpstr>P O S S I B L E I N D I C A T O R S O F S E X T R A F F I C K I N G W I T H I N H O T E L S</vt:lpstr>
      <vt:lpstr>INDUSTRY CHAMPION</vt:lpstr>
      <vt:lpstr>PowerPoint Presentation</vt:lpstr>
      <vt:lpstr>M E C P A T H S . I 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MECPATHS PRESENTATION</dc:title>
  <dc:creator>John</dc:creator>
  <cp:keywords>DAC0t-8AErw,BACWb-7m2zo</cp:keywords>
  <cp:lastModifiedBy>Anne Kelleher</cp:lastModifiedBy>
  <cp:revision>18</cp:revision>
  <dcterms:created xsi:type="dcterms:W3CDTF">2019-01-23T12:00:42Z</dcterms:created>
  <dcterms:modified xsi:type="dcterms:W3CDTF">2019-02-28T16:26:39Z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2019-01-23T00:00:00Z</vt:filetime>
  </property>
  <property fmtid="{D5CDD505-2E9C-101B-9397-08002B2CF9AE}" pid="3" name="Creator">
    <vt:lpwstr>Canva</vt:lpwstr>
  </property>
  <property fmtid="{D5CDD505-2E9C-101B-9397-08002B2CF9AE}" pid="4" name="LastSaved">
    <vt:filetime>2019-01-23T00:00:00Z</vt:filetime>
  </property>
</Properties>
</file>