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5" r:id="rId3"/>
    <p:sldId id="300" r:id="rId4"/>
    <p:sldId id="301" r:id="rId5"/>
    <p:sldId id="303" r:id="rId6"/>
    <p:sldId id="308" r:id="rId7"/>
    <p:sldId id="304" r:id="rId8"/>
    <p:sldId id="307" r:id="rId9"/>
    <p:sldId id="302" r:id="rId10"/>
    <p:sldId id="305" r:id="rId11"/>
    <p:sldId id="306" r:id="rId12"/>
    <p:sldId id="310" r:id="rId13"/>
    <p:sldId id="311" r:id="rId14"/>
    <p:sldId id="29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9CE"/>
    <a:srgbClr val="33CCCC"/>
    <a:srgbClr val="33CCFF"/>
    <a:srgbClr val="99FF99"/>
    <a:srgbClr val="FF99FF"/>
    <a:srgbClr val="920A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69886-4AD7-47C7-84A1-08133D68BB57}" type="datetimeFigureOut">
              <a:rPr lang="en-GB" smtClean="0"/>
              <a:t>28/02/2019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82C5B-A2E3-466B-98DA-332EFE04DD2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28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b="1"/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6EB774-BC93-4691-AE70-B125B8906171}" type="slidenum">
              <a:rPr lang="ga-IE" altLang="en-US" smtClean="0">
                <a:solidFill>
                  <a:schemeClr val="accent1"/>
                </a:solidFill>
              </a:rPr>
              <a:pPr/>
              <a:t>12</a:t>
            </a:fld>
            <a:endParaRPr lang="ga-IE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6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E" altLang="en-US" b="1"/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1F994D1-3655-482C-AC53-6DB3018A3D30}" type="slidenum">
              <a:rPr lang="ga-IE" altLang="en-US" smtClean="0">
                <a:solidFill>
                  <a:schemeClr val="accent1"/>
                </a:solidFill>
              </a:rPr>
              <a:pPr/>
              <a:t>13</a:t>
            </a:fld>
            <a:endParaRPr lang="ga-IE" alt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Ruhama.ie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76"/>
            <a:ext cx="9144000" cy="663244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800" b="1" dirty="0">
                <a:solidFill>
                  <a:srgbClr val="F919C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Trafficking for Sexual Exploitation</a:t>
            </a:r>
          </a:p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</a:rPr>
              <a:t>Hidden in Plain Sight</a:t>
            </a:r>
          </a:p>
          <a:p>
            <a:pPr marL="0" indent="0" algn="ctr">
              <a:buNone/>
            </a:pPr>
            <a:endParaRPr lang="en-GB" sz="48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</a:rPr>
              <a:t>APT Conference 1</a:t>
            </a:r>
            <a:r>
              <a:rPr lang="en-GB" sz="4800" b="1" baseline="30000" dirty="0">
                <a:solidFill>
                  <a:schemeClr val="bg1"/>
                </a:solidFill>
              </a:rPr>
              <a:t>st</a:t>
            </a:r>
            <a:r>
              <a:rPr lang="en-GB" sz="4800" b="1" dirty="0">
                <a:solidFill>
                  <a:schemeClr val="bg1"/>
                </a:solidFill>
              </a:rPr>
              <a:t> March 2019</a:t>
            </a:r>
          </a:p>
          <a:p>
            <a:pPr marL="0" indent="0" algn="ctr">
              <a:buNone/>
            </a:pPr>
            <a:r>
              <a:rPr lang="en-GB" sz="4800" b="1" dirty="0">
                <a:solidFill>
                  <a:srgbClr val="F919CE"/>
                </a:solidFill>
              </a:rPr>
              <a:t>Sheila Crowley - Ruhama</a:t>
            </a:r>
            <a:endParaRPr lang="en-GB" sz="4800" dirty="0">
              <a:solidFill>
                <a:srgbClr val="F919CE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626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IE" sz="6600" b="1" dirty="0">
                <a:solidFill>
                  <a:srgbClr val="F919CE"/>
                </a:solidFill>
              </a:rPr>
              <a:t>Sex buyers buy sex from Victims of Trafficking</a:t>
            </a:r>
          </a:p>
          <a:p>
            <a:pPr marL="0" indent="0" algn="ctr">
              <a:buNone/>
            </a:pPr>
            <a:r>
              <a:rPr lang="en-IE" sz="15000" b="1" dirty="0"/>
              <a:t>.</a:t>
            </a:r>
          </a:p>
        </p:txBody>
      </p:sp>
      <p:pic>
        <p:nvPicPr>
          <p:cNvPr id="4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29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38200" y="473853"/>
            <a:ext cx="3048000" cy="3564747"/>
          </a:xfrm>
        </p:spPr>
        <p:txBody>
          <a:bodyPr>
            <a:normAutofit/>
          </a:bodyPr>
          <a:lstStyle/>
          <a:p>
            <a:r>
              <a:rPr lang="en-IE" altLang="en-US" b="1" dirty="0">
                <a:solidFill>
                  <a:srgbClr val="F919CE"/>
                </a:solidFill>
              </a:rPr>
              <a:t>Ask </a:t>
            </a:r>
            <a:r>
              <a:rPr lang="en-IE" altLang="en-US" b="1" dirty="0" err="1">
                <a:solidFill>
                  <a:srgbClr val="F919CE"/>
                </a:solidFill>
              </a:rPr>
              <a:t>Andreea</a:t>
            </a:r>
            <a:r>
              <a:rPr lang="en-IE" altLang="en-US" b="1" dirty="0">
                <a:solidFill>
                  <a:srgbClr val="F919CE"/>
                </a:solidFill>
              </a:rPr>
              <a:t>?</a:t>
            </a:r>
          </a:p>
        </p:txBody>
      </p:sp>
      <p:pic>
        <p:nvPicPr>
          <p:cNvPr id="7171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76250"/>
            <a:ext cx="3600450" cy="4779963"/>
          </a:xfrm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939800" y="5516563"/>
            <a:ext cx="5360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dirty="0">
                <a:solidFill>
                  <a:schemeClr val="accent1"/>
                </a:solidFill>
              </a:rPr>
              <a:t>https://youtu.be/9PmAxaWfXv4</a:t>
            </a:r>
          </a:p>
        </p:txBody>
      </p:sp>
      <p:pic>
        <p:nvPicPr>
          <p:cNvPr id="2" name="What Irish Sex Buyers Are Really Thin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1486" y="3148806"/>
            <a:ext cx="28956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22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/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7030A0"/>
                </a:solidFill>
                <a:latin typeface="Calibri" panose="020F0502020204030204" pitchFamily="34" charset="0"/>
              </a:rPr>
              <a:t>Women’s needs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1435100" y="1187450"/>
            <a:ext cx="7499350" cy="4800600"/>
          </a:xfrm>
        </p:spPr>
        <p:txBody>
          <a:bodyPr>
            <a:normAutofit lnSpcReduction="10000"/>
          </a:bodyPr>
          <a:lstStyle/>
          <a:p>
            <a:r>
              <a:rPr lang="en-IE" altLang="en-US" sz="2000" dirty="0">
                <a:latin typeface="Calibri" panose="020F0502020204030204" pitchFamily="34" charset="0"/>
              </a:rPr>
              <a:t>Multiple experiences of physical and sexual assaults/rapes – often resulting in injury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STIs including HIV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Addiction to numbing substances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Unwanted pregnancies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Low self-esteem and a low sense of self-worth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Anxiety and depression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Suicidal ideation and suicide attempts 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Trauma as a result of constant sexual objectification, that affects all other aspects of their lives and relationships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Disassociation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Post-Traumatic Stress Disorder</a:t>
            </a:r>
          </a:p>
          <a:p>
            <a:r>
              <a:rPr lang="en-IE" altLang="en-US" sz="2000" dirty="0">
                <a:latin typeface="Calibri" panose="020F0502020204030204" pitchFamily="34" charset="0"/>
              </a:rPr>
              <a:t>Extreme isolation and exclusion: from friends, family, education, the workforce, society.</a:t>
            </a:r>
          </a:p>
        </p:txBody>
      </p:sp>
      <p:pic>
        <p:nvPicPr>
          <p:cNvPr id="17412" name="Picture 4" descr="Ruham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646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/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919CE"/>
                </a:solidFill>
                <a:latin typeface="Calibri" panose="020F0502020204030204" pitchFamily="34" charset="0"/>
              </a:rPr>
              <a:t>What we offer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Outreach services (street, HSE, </a:t>
            </a:r>
            <a:r>
              <a:rPr lang="en-US" altLang="en-US" sz="2800" dirty="0" err="1">
                <a:latin typeface="Calibri" panose="020F0502020204030204" pitchFamily="34" charset="0"/>
              </a:rPr>
              <a:t>Dochas</a:t>
            </a:r>
            <a:r>
              <a:rPr lang="en-US" altLang="en-US" sz="2800" dirty="0">
                <a:latin typeface="Calibri" panose="020F0502020204030204" pitchFamily="34" charset="0"/>
              </a:rPr>
              <a:t>)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Out-of-hours emergency response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Care planning and case management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Tailored casework support &amp; advocacy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Short-term emergency accommodation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Education and Development </a:t>
            </a:r>
            <a:r>
              <a:rPr lang="en-US" altLang="en-US" sz="2800" dirty="0" err="1">
                <a:latin typeface="Calibri" panose="020F0502020204030204" pitchFamily="34" charset="0"/>
              </a:rPr>
              <a:t>Programme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Housing and Social Welfare Service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Counselling</a:t>
            </a: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Employment </a:t>
            </a:r>
            <a:r>
              <a:rPr lang="en-US" altLang="en-US" sz="2800" dirty="0" err="1">
                <a:latin typeface="Calibri" panose="020F0502020204030204" pitchFamily="34" charset="0"/>
              </a:rPr>
              <a:t>Programme</a:t>
            </a:r>
            <a:endParaRPr lang="en-US" altLang="en-US" sz="2800" dirty="0">
              <a:latin typeface="Calibri" panose="020F0502020204030204" pitchFamily="34" charset="0"/>
            </a:endParaRPr>
          </a:p>
          <a:p>
            <a:pPr marL="457200" indent="-457200" eaLnBrk="1" hangingPunct="1"/>
            <a:r>
              <a:rPr lang="en-US" altLang="en-US" sz="2800" dirty="0">
                <a:latin typeface="Calibri" panose="020F0502020204030204" pitchFamily="34" charset="0"/>
              </a:rPr>
              <a:t>Collaboration with other agencies to ensure best outcome for </a:t>
            </a:r>
            <a:r>
              <a:rPr lang="en-US" altLang="en-US" sz="2800" dirty="0" err="1">
                <a:latin typeface="Calibri" panose="020F0502020204030204" pitchFamily="34" charset="0"/>
              </a:rPr>
              <a:t>VoT</a:t>
            </a:r>
            <a:endParaRPr lang="en-US" altLang="en-US" sz="2800" dirty="0">
              <a:latin typeface="Calibri" panose="020F0502020204030204" pitchFamily="34" charset="0"/>
            </a:endParaRPr>
          </a:p>
        </p:txBody>
      </p:sp>
      <p:pic>
        <p:nvPicPr>
          <p:cNvPr id="19460" name="Picture 4" descr="Ruham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37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650875"/>
          </a:xfrm>
        </p:spPr>
        <p:txBody>
          <a:bodyPr>
            <a:normAutofit fontScale="90000"/>
          </a:bodyPr>
          <a:lstStyle/>
          <a:p>
            <a:r>
              <a:rPr lang="en-IE" altLang="en-US" dirty="0"/>
              <a:t>Dada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142" y="425717"/>
            <a:ext cx="6433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b="1" dirty="0">
                <a:solidFill>
                  <a:schemeClr val="bg1"/>
                </a:solidFill>
              </a:rPr>
              <a:t>How to Contact Ruhama</a:t>
            </a:r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IE" sz="2800" b="1" u="sng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Telephone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>
              <a:defRPr/>
            </a:pP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Office hours:</a:t>
            </a:r>
            <a:r>
              <a:rPr lang="en-IE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9am-5pm 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(01) 836 0292</a:t>
            </a:r>
          </a:p>
          <a:p>
            <a:pPr marL="0">
              <a:defRPr/>
            </a:pP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You will be put through to the Duty Caseworker</a:t>
            </a:r>
          </a:p>
          <a:p>
            <a:pPr marL="0">
              <a:defRPr/>
            </a:pP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Out of office hours: 086 381 3783</a:t>
            </a:r>
          </a:p>
          <a:p>
            <a:pPr>
              <a:defRPr/>
            </a:pPr>
            <a:r>
              <a:rPr lang="en-IE" sz="2800" b="1" u="sng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Email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admin@Ruhama.ie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Free </a:t>
            </a:r>
            <a:r>
              <a:rPr lang="en-IE" sz="2800" b="1" u="sng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Text</a:t>
            </a:r>
            <a:r>
              <a:rPr lang="en-IE" sz="28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Reach: 50100</a:t>
            </a:r>
          </a:p>
          <a:p>
            <a:pPr marL="0">
              <a:defRPr/>
            </a:pPr>
            <a:endParaRPr lang="en-US" altLang="en-US" sz="2800" b="1" dirty="0">
              <a:latin typeface="Calibri" panose="020F0502020204030204" pitchFamily="34" charset="0"/>
            </a:endParaRPr>
          </a:p>
          <a:p>
            <a:pPr>
              <a:buFont typeface="Wingdings 2"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0979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6013" y="333375"/>
            <a:ext cx="7272337" cy="11509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E" altLang="en-US" b="1" dirty="0">
                <a:solidFill>
                  <a:srgbClr val="F919CE"/>
                </a:solidFill>
                <a:latin typeface="Calibri" panose="020F0502020204030204" pitchFamily="34" charset="0"/>
              </a:rPr>
              <a:t>Introduction to Ruhama</a:t>
            </a:r>
            <a:endParaRPr lang="en-US" altLang="en-US" b="1" dirty="0">
              <a:solidFill>
                <a:srgbClr val="F919CE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1412875"/>
            <a:ext cx="7775575" cy="2549525"/>
          </a:xfrm>
        </p:spPr>
        <p:txBody>
          <a:bodyPr/>
          <a:lstStyle/>
          <a:p>
            <a:pPr algn="l" eaLnBrk="1" hangingPunct="1">
              <a:buFont typeface="Wingdings 2" pitchFamily="18" charset="2"/>
              <a:buNone/>
            </a:pPr>
            <a:endParaRPr lang="en-IE" altLang="en-US" sz="2800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buFont typeface="Wingdings 2" pitchFamily="18" charset="2"/>
              <a:buNone/>
            </a:pPr>
            <a:endParaRPr lang="en-IE" altLang="en-US" sz="2800" b="1" dirty="0">
              <a:solidFill>
                <a:schemeClr val="tx1"/>
              </a:solidFill>
              <a:latin typeface="Calibri" pitchFamily="34" charset="0"/>
            </a:endParaRPr>
          </a:p>
          <a:p>
            <a:pPr algn="l" eaLnBrk="1" hangingPunct="1">
              <a:buFont typeface="Wingdings 2" pitchFamily="18" charset="2"/>
              <a:buNone/>
            </a:pPr>
            <a:endParaRPr lang="en-IE" altLang="en-US" sz="28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116013" y="1412875"/>
            <a:ext cx="7343775" cy="496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  <a:defRPr/>
            </a:pPr>
            <a:endParaRPr lang="en-IE" altLang="en-US" sz="2800" b="1" dirty="0">
              <a:latin typeface="Times New Roman" pitchFamily="18" charset="0"/>
            </a:endParaRPr>
          </a:p>
          <a:p>
            <a:pPr>
              <a:buFont typeface="Wingdings 2"/>
              <a:buNone/>
              <a:defRPr/>
            </a:pPr>
            <a:r>
              <a:rPr lang="en-IE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Est: </a:t>
            </a:r>
            <a:r>
              <a:rPr lang="en-IE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1989 </a:t>
            </a:r>
          </a:p>
          <a:p>
            <a:pPr>
              <a:buFont typeface="Wingdings 2"/>
              <a:buNone/>
              <a:defRPr/>
            </a:pPr>
            <a:endParaRPr lang="en-IE" alt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 2"/>
              <a:buNone/>
              <a:defRPr/>
            </a:pPr>
            <a:r>
              <a:rPr lang="en-IE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Personnel:</a:t>
            </a:r>
            <a:r>
              <a:rPr lang="en-IE" altLang="en-US" sz="2800" dirty="0">
                <a:solidFill>
                  <a:schemeClr val="tx1"/>
                </a:solidFill>
                <a:latin typeface="Calibri" panose="020F0502020204030204" pitchFamily="34" charset="0"/>
              </a:rPr>
              <a:t> 13 staff &amp; 45 volunteers</a:t>
            </a:r>
          </a:p>
          <a:p>
            <a:pPr>
              <a:buFont typeface="Wingdings 2"/>
              <a:buNone/>
              <a:defRPr/>
            </a:pPr>
            <a:endParaRPr lang="en-IE" altLang="en-US" sz="2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>
              <a:buFont typeface="Wingdings 2"/>
              <a:buNone/>
              <a:defRPr/>
            </a:pPr>
            <a:r>
              <a:rPr lang="en-IE" alt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Based in Dublin but works on a nationwide basis</a:t>
            </a:r>
            <a:endParaRPr lang="en-US" altLang="en-US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4" descr="Ruhama logo 2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668963"/>
            <a:ext cx="1584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1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919CE"/>
                </a:solidFill>
              </a:rPr>
              <a:t>Numbers 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4632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Ruhama has assisted </a:t>
            </a:r>
            <a:r>
              <a:rPr lang="en-IE" altLang="en-US" sz="2800" b="1" dirty="0">
                <a:latin typeface="Calibri" panose="020F0502020204030204" pitchFamily="34" charset="0"/>
                <a:cs typeface="Times New Roman" pitchFamily="18" charset="0"/>
              </a:rPr>
              <a:t>over 3,000 women affected by prostitution</a:t>
            </a: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 from over </a:t>
            </a:r>
            <a:r>
              <a:rPr lang="en-IE" altLang="en-US" sz="2800" b="1" dirty="0">
                <a:latin typeface="Calibri" panose="020F0502020204030204" pitchFamily="34" charset="0"/>
                <a:cs typeface="Times New Roman" pitchFamily="18" charset="0"/>
              </a:rPr>
              <a:t>60 different countries</a:t>
            </a: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484632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Assisted over </a:t>
            </a:r>
            <a:r>
              <a:rPr lang="en-IE" altLang="en-US" sz="2800" b="1" dirty="0">
                <a:latin typeface="Calibri" panose="020F0502020204030204" pitchFamily="34" charset="0"/>
                <a:cs typeface="Times New Roman" pitchFamily="18" charset="0"/>
              </a:rPr>
              <a:t>400</a:t>
            </a: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 suspected </a:t>
            </a:r>
            <a:r>
              <a:rPr lang="en-IE" altLang="en-US" sz="2800" b="1" dirty="0">
                <a:latin typeface="Calibri" panose="020F0502020204030204" pitchFamily="34" charset="0"/>
                <a:cs typeface="Times New Roman" pitchFamily="18" charset="0"/>
              </a:rPr>
              <a:t>victims of trafficking</a:t>
            </a: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484632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484632" indent="-4572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Average </a:t>
            </a:r>
            <a:r>
              <a:rPr lang="en-IE" altLang="en-US" sz="2800" b="1" dirty="0">
                <a:latin typeface="Calibri" panose="020F0502020204030204" pitchFamily="34" charset="0"/>
                <a:cs typeface="Times New Roman" pitchFamily="18" charset="0"/>
              </a:rPr>
              <a:t>300+ clients </a:t>
            </a: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per year (including Trans)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endParaRPr lang="en-IE" altLang="en-US" sz="28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endParaRPr lang="en-IE" altLang="en-US" sz="2800" dirty="0"/>
          </a:p>
        </p:txBody>
      </p:sp>
      <p:pic>
        <p:nvPicPr>
          <p:cNvPr id="5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919CE"/>
                </a:solidFill>
              </a:rPr>
              <a:t>Profile of Women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Tx/>
              <a:buChar char="•"/>
              <a:defRPr/>
            </a:pPr>
            <a:endParaRPr lang="en-IE" altLang="en-US" sz="2800" dirty="0"/>
          </a:p>
          <a:p>
            <a:pPr marL="48463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Victims of sex trafficking </a:t>
            </a:r>
          </a:p>
          <a:p>
            <a:pPr marL="48463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48463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Street-based prostitution – mostly Irish/addiction, approx. 60 women per year </a:t>
            </a:r>
          </a:p>
          <a:p>
            <a:pPr marL="48463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  <a:p>
            <a:pPr marL="484632" indent="-4572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IE" altLang="en-US" sz="2800" dirty="0">
                <a:latin typeface="Calibri" panose="020F0502020204030204" pitchFamily="34" charset="0"/>
                <a:cs typeface="Times New Roman" pitchFamily="18" charset="0"/>
              </a:rPr>
              <a:t>Indoor sex trade – escort/massage – mostly migrant, coming from low socio-economic backgrounds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en-IE" altLang="en-US" sz="2800" dirty="0"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54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919CE"/>
                </a:solidFill>
              </a:rPr>
              <a:t>Hidden in Plain 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dirty="0"/>
              <a:t>In recent years the methods of traffickers have changed and some victims appear to have more freedom:</a:t>
            </a:r>
          </a:p>
          <a:p>
            <a:r>
              <a:rPr lang="en-IE" dirty="0"/>
              <a:t>can come and go (tracking devices/phone)</a:t>
            </a:r>
          </a:p>
          <a:p>
            <a:r>
              <a:rPr lang="en-IE" dirty="0"/>
              <a:t>Hold their own identification or papers</a:t>
            </a:r>
          </a:p>
          <a:p>
            <a:r>
              <a:rPr lang="en-IE" dirty="0"/>
              <a:t>Get some money (send money home)</a:t>
            </a:r>
          </a:p>
          <a:p>
            <a:r>
              <a:rPr lang="en-IE" dirty="0"/>
              <a:t>Get sexual health checks/medical checks</a:t>
            </a:r>
          </a:p>
          <a:p>
            <a:r>
              <a:rPr lang="en-IE" dirty="0"/>
              <a:t>Living and working beside you</a:t>
            </a:r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4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515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919CE"/>
                </a:solidFill>
              </a:rPr>
              <a:t>Hidden in Plain 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r>
              <a:rPr lang="en-IE" dirty="0"/>
              <a:t>Coercion Vs actual violence</a:t>
            </a:r>
          </a:p>
          <a:p>
            <a:r>
              <a:rPr lang="en-IE" dirty="0"/>
              <a:t>Threats against family</a:t>
            </a:r>
          </a:p>
          <a:p>
            <a:r>
              <a:rPr lang="en-IE" dirty="0"/>
              <a:t>Grooming/vulnerability Vs abduction</a:t>
            </a:r>
          </a:p>
          <a:p>
            <a:r>
              <a:rPr lang="en-IE" dirty="0"/>
              <a:t>Addiction as a form of control</a:t>
            </a:r>
          </a:p>
          <a:p>
            <a:endParaRPr lang="en-IE" dirty="0"/>
          </a:p>
          <a:p>
            <a:endParaRPr lang="en-IE" dirty="0"/>
          </a:p>
        </p:txBody>
      </p:sp>
      <p:pic>
        <p:nvPicPr>
          <p:cNvPr id="4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08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F919CE"/>
                </a:solidFill>
              </a:rPr>
              <a:t>Hidden in plain 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Women may not ‘look like’ victims</a:t>
            </a:r>
          </a:p>
          <a:p>
            <a:r>
              <a:rPr lang="en-IE" dirty="0"/>
              <a:t>They don’t identify as victims of trafficking (sometimes the most controlled - denies the most)</a:t>
            </a:r>
          </a:p>
          <a:p>
            <a:r>
              <a:rPr lang="en-IE" dirty="0"/>
              <a:t>May already be in the asylum process – but if a trafficking lens is not used when looking at their story then it might be missed</a:t>
            </a:r>
          </a:p>
          <a:p>
            <a:r>
              <a:rPr lang="en-IE" dirty="0"/>
              <a:t>How does she go from being a </a:t>
            </a:r>
            <a:r>
              <a:rPr lang="en-IE" dirty="0" err="1"/>
              <a:t>Vot</a:t>
            </a:r>
            <a:r>
              <a:rPr lang="en-IE" dirty="0"/>
              <a:t> (before 18) and an independent escort (after 18)?</a:t>
            </a:r>
          </a:p>
          <a:p>
            <a:endParaRPr lang="en-IE" dirty="0"/>
          </a:p>
        </p:txBody>
      </p:sp>
      <p:pic>
        <p:nvPicPr>
          <p:cNvPr id="4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697094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438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b="1" dirty="0">
                <a:solidFill>
                  <a:srgbClr val="F919CE"/>
                </a:solidFill>
              </a:rPr>
              <a:t>Dictionary meaning of the noun ‘advertisement’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/>
          <a:lstStyle/>
          <a:p>
            <a:r>
              <a:rPr lang="en-IE" dirty="0"/>
              <a:t>a paid announcement, as of goods for sale, in newspapers or </a:t>
            </a:r>
            <a:r>
              <a:rPr lang="en-IE" dirty="0" err="1"/>
              <a:t>magazines,on</a:t>
            </a:r>
            <a:r>
              <a:rPr lang="en-IE" dirty="0"/>
              <a:t> radio or television, etc.</a:t>
            </a:r>
          </a:p>
          <a:p>
            <a:r>
              <a:rPr lang="en-IE" dirty="0"/>
              <a:t>a public notice, especially in print.</a:t>
            </a:r>
          </a:p>
          <a:p>
            <a:r>
              <a:rPr lang="en-IE" dirty="0"/>
              <a:t>the action of making generally known; a </a:t>
            </a:r>
            <a:r>
              <a:rPr lang="en-IE" dirty="0" err="1"/>
              <a:t>callingto</a:t>
            </a:r>
            <a:r>
              <a:rPr lang="en-IE" dirty="0"/>
              <a:t> the attention of the </a:t>
            </a:r>
            <a:r>
              <a:rPr lang="en-IE" dirty="0" err="1"/>
              <a:t>public:</a:t>
            </a:r>
            <a:r>
              <a:rPr lang="en-IE" i="1" dirty="0" err="1"/>
              <a:t>The</a:t>
            </a:r>
            <a:r>
              <a:rPr lang="en-IE" i="1" dirty="0"/>
              <a:t> news of this event will receive wide advertisement.</a:t>
            </a:r>
            <a:endParaRPr lang="en-IE" dirty="0"/>
          </a:p>
          <a:p>
            <a:endParaRPr lang="en-IE" dirty="0"/>
          </a:p>
        </p:txBody>
      </p:sp>
      <p:pic>
        <p:nvPicPr>
          <p:cNvPr id="4" name="Picture 4" descr="Ruhama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52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rgbClr val="F919CE"/>
                </a:solidFill>
              </a:rPr>
              <a:t>Where does sexual exploitation take place? – is it underground?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824" y="1600200"/>
            <a:ext cx="5670351" cy="4525963"/>
          </a:xfrm>
          <a:prstGeom prst="rect">
            <a:avLst/>
          </a:prstGeom>
        </p:spPr>
      </p:pic>
      <p:pic>
        <p:nvPicPr>
          <p:cNvPr id="5" name="Picture 4" descr="Ruhama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3613"/>
            <a:ext cx="1143000" cy="8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302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419</Words>
  <Application>Microsoft Office PowerPoint</Application>
  <PresentationFormat>On-screen Show (4:3)</PresentationFormat>
  <Paragraphs>87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 2</vt:lpstr>
      <vt:lpstr>Office Theme</vt:lpstr>
      <vt:lpstr>PowerPoint Presentation</vt:lpstr>
      <vt:lpstr>Introduction to Ruhama</vt:lpstr>
      <vt:lpstr>Numbers </vt:lpstr>
      <vt:lpstr>Profile of Women</vt:lpstr>
      <vt:lpstr>Hidden in Plain Sight</vt:lpstr>
      <vt:lpstr>Hidden in Plain Sight</vt:lpstr>
      <vt:lpstr>Hidden in plain sight</vt:lpstr>
      <vt:lpstr>Dictionary meaning of the noun ‘advertisement’</vt:lpstr>
      <vt:lpstr>Where does sexual exploitation take place? – is it underground?</vt:lpstr>
      <vt:lpstr>PowerPoint Presentation</vt:lpstr>
      <vt:lpstr>Ask Andreea?</vt:lpstr>
      <vt:lpstr>Women’s needs</vt:lpstr>
      <vt:lpstr>What we offer</vt:lpstr>
      <vt:lpstr>Dada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Ruhama</dc:title>
  <dc:creator>Sarah</dc:creator>
  <cp:lastModifiedBy>Anne Kelleher</cp:lastModifiedBy>
  <cp:revision>226</cp:revision>
  <dcterms:created xsi:type="dcterms:W3CDTF">2006-08-16T00:00:00Z</dcterms:created>
  <dcterms:modified xsi:type="dcterms:W3CDTF">2019-02-28T12:08:50Z</dcterms:modified>
</cp:coreProperties>
</file>