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32"/>
  </p:notesMasterIdLst>
  <p:sldIdLst>
    <p:sldId id="310" r:id="rId2"/>
    <p:sldId id="311" r:id="rId3"/>
    <p:sldId id="312" r:id="rId4"/>
    <p:sldId id="314" r:id="rId5"/>
    <p:sldId id="313" r:id="rId6"/>
    <p:sldId id="315" r:id="rId7"/>
    <p:sldId id="316" r:id="rId8"/>
    <p:sldId id="317"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332" r:id="rId24"/>
    <p:sldId id="333" r:id="rId25"/>
    <p:sldId id="339" r:id="rId26"/>
    <p:sldId id="334" r:id="rId27"/>
    <p:sldId id="335" r:id="rId28"/>
    <p:sldId id="336" r:id="rId29"/>
    <p:sldId id="337" r:id="rId30"/>
    <p:sldId id="338" r:id="rId31"/>
  </p:sldIdLst>
  <p:sldSz cx="9144000" cy="5143500" type="screen16x9"/>
  <p:notesSz cx="6858000" cy="9144000"/>
  <p:embeddedFontLst>
    <p:embeddedFont>
      <p:font typeface="Franklin Gothic Book" panose="020B0503020102020204" pitchFamily="34" charset="0"/>
      <p:regular r:id="rId33"/>
      <p:italic r:id="rId34"/>
    </p:embeddedFont>
    <p:embeddedFont>
      <p:font typeface="Perpetua" panose="02020502060401020303" pitchFamily="18" charset="0"/>
      <p:regular r:id="rId35"/>
      <p:bold r:id="rId36"/>
      <p:italic r:id="rId37"/>
      <p:boldItalic r:id="rId38"/>
    </p:embeddedFont>
    <p:embeddedFont>
      <p:font typeface="Wingdings 2" panose="05020102010507070707" pitchFamily="18" charset="2"/>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
          <p15:clr>
            <a:srgbClr val="A4A3A4"/>
          </p15:clr>
        </p15:guide>
        <p15:guide id="2" pos="288">
          <p15:clr>
            <a:srgbClr val="A4A3A4"/>
          </p15:clr>
        </p15:guide>
        <p15:guide id="3" pos="5472">
          <p15:clr>
            <a:srgbClr val="9AA0A6"/>
          </p15:clr>
        </p15:guide>
        <p15:guide id="4" orient="horz" pos="3094" userDrawn="1">
          <p15:clr>
            <a:srgbClr val="9AA0A6"/>
          </p15:clr>
        </p15:guide>
        <p15:guide id="5" pos="576">
          <p15:clr>
            <a:srgbClr val="9AA0A6"/>
          </p15:clr>
        </p15:guide>
        <p15:guide id="6" pos="5184">
          <p15:clr>
            <a:srgbClr val="9AA0A6"/>
          </p15:clr>
        </p15:guide>
        <p15:guide id="7" orient="horz" pos="81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ia O' Donovan" initials="POD" lastIdx="4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B24"/>
    <a:srgbClr val="165C7D"/>
    <a:srgbClr val="FF5C39"/>
    <a:srgbClr val="1DBBBB"/>
    <a:srgbClr val="008FAC"/>
    <a:srgbClr val="D66100"/>
    <a:srgbClr val="FF8119"/>
    <a:srgbClr val="D7D7D7"/>
    <a:srgbClr val="FF9C4B"/>
    <a:srgbClr val="FFFF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58" autoAdjust="0"/>
    <p:restoredTop sz="86424" autoAdjust="0"/>
  </p:normalViewPr>
  <p:slideViewPr>
    <p:cSldViewPr snapToGrid="0">
      <p:cViewPr varScale="1">
        <p:scale>
          <a:sx n="69" d="100"/>
          <a:sy n="69" d="100"/>
        </p:scale>
        <p:origin x="762" y="60"/>
      </p:cViewPr>
      <p:guideLst>
        <p:guide orient="horz" pos="288"/>
        <p:guide pos="288"/>
        <p:guide pos="5472"/>
        <p:guide orient="horz" pos="3094"/>
        <p:guide pos="576"/>
        <p:guide pos="5184"/>
        <p:guide orient="horz" pos="816"/>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bg1">
                  <a:lumMod val="65000"/>
                </a:schemeClr>
              </a:solidFill>
              <a:ln>
                <a:noFill/>
              </a:ln>
              <a:effectLst/>
            </c:spPr>
            <c:extLst>
              <c:ext xmlns:c16="http://schemas.microsoft.com/office/drawing/2014/chart" uri="{C3380CC4-5D6E-409C-BE32-E72D297353CC}">
                <c16:uniqueId val="{00000001-EDBF-D048-B31E-EE6884D6889B}"/>
              </c:ext>
            </c:extLst>
          </c:dPt>
          <c:dPt>
            <c:idx val="1"/>
            <c:bubble3D val="0"/>
            <c:spPr>
              <a:solidFill>
                <a:srgbClr val="ED1B24"/>
              </a:solidFill>
              <a:ln>
                <a:noFill/>
              </a:ln>
              <a:effectLst/>
            </c:spPr>
            <c:extLst>
              <c:ext xmlns:c16="http://schemas.microsoft.com/office/drawing/2014/chart" uri="{C3380CC4-5D6E-409C-BE32-E72D297353CC}">
                <c16:uniqueId val="{00000003-EDBF-D048-B31E-EE6884D6889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EDBF-D048-B31E-EE6884D6889B}"/>
              </c:ext>
            </c:extLst>
          </c:dPt>
          <c:dLbls>
            <c:delete val="1"/>
          </c:dLbls>
          <c:cat>
            <c:numRef>
              <c:f>Sheet1!$A$2:$A$4</c:f>
              <c:numCache>
                <c:formatCode>General</c:formatCode>
                <c:ptCount val="3"/>
                <c:pt idx="0">
                  <c:v>25</c:v>
                </c:pt>
                <c:pt idx="1">
                  <c:v>75</c:v>
                </c:pt>
              </c:numCache>
            </c:numRef>
          </c:cat>
          <c:val>
            <c:numRef>
              <c:f>Sheet1!$B$2:$B$4</c:f>
              <c:numCache>
                <c:formatCode>General</c:formatCode>
                <c:ptCount val="3"/>
                <c:pt idx="0">
                  <c:v>25</c:v>
                </c:pt>
                <c:pt idx="1">
                  <c:v>75</c:v>
                </c:pt>
              </c:numCache>
            </c:numRef>
          </c:val>
          <c:extLst>
            <c:ext xmlns:c16="http://schemas.microsoft.com/office/drawing/2014/chart" uri="{C3380CC4-5D6E-409C-BE32-E72D297353CC}">
              <c16:uniqueId val="{00000006-EDBF-D048-B31E-EE6884D6889B}"/>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bg1">
                  <a:lumMod val="65000"/>
                </a:schemeClr>
              </a:solidFill>
              <a:ln>
                <a:noFill/>
              </a:ln>
              <a:effectLst/>
            </c:spPr>
            <c:extLst>
              <c:ext xmlns:c16="http://schemas.microsoft.com/office/drawing/2014/chart" uri="{C3380CC4-5D6E-409C-BE32-E72D297353CC}">
                <c16:uniqueId val="{00000001-1F2A-D846-BDD5-93A6386CD354}"/>
              </c:ext>
            </c:extLst>
          </c:dPt>
          <c:dPt>
            <c:idx val="1"/>
            <c:bubble3D val="0"/>
            <c:spPr>
              <a:solidFill>
                <a:srgbClr val="ED1B24"/>
              </a:solidFill>
              <a:ln>
                <a:noFill/>
              </a:ln>
              <a:effectLst/>
            </c:spPr>
            <c:extLst>
              <c:ext xmlns:c16="http://schemas.microsoft.com/office/drawing/2014/chart" uri="{C3380CC4-5D6E-409C-BE32-E72D297353CC}">
                <c16:uniqueId val="{00000003-1F2A-D846-BDD5-93A6386CD354}"/>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1F2A-D846-BDD5-93A6386CD354}"/>
              </c:ext>
            </c:extLst>
          </c:dPt>
          <c:dLbls>
            <c:delete val="1"/>
          </c:dLbls>
          <c:cat>
            <c:numRef>
              <c:f>Sheet1!$A$2:$A$4</c:f>
              <c:numCache>
                <c:formatCode>General</c:formatCode>
                <c:ptCount val="3"/>
                <c:pt idx="0">
                  <c:v>24</c:v>
                </c:pt>
                <c:pt idx="1">
                  <c:v>76</c:v>
                </c:pt>
              </c:numCache>
            </c:numRef>
          </c:cat>
          <c:val>
            <c:numRef>
              <c:f>Sheet1!$B$2:$B$4</c:f>
              <c:numCache>
                <c:formatCode>General</c:formatCode>
                <c:ptCount val="3"/>
                <c:pt idx="0">
                  <c:v>24</c:v>
                </c:pt>
                <c:pt idx="1">
                  <c:v>76</c:v>
                </c:pt>
              </c:numCache>
            </c:numRef>
          </c:val>
          <c:extLst>
            <c:ext xmlns:c16="http://schemas.microsoft.com/office/drawing/2014/chart" uri="{C3380CC4-5D6E-409C-BE32-E72D297353CC}">
              <c16:uniqueId val="{00000006-1F2A-D846-BDD5-93A6386CD354}"/>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bg1">
                  <a:lumMod val="65000"/>
                </a:schemeClr>
              </a:solidFill>
              <a:ln>
                <a:noFill/>
              </a:ln>
              <a:effectLst/>
            </c:spPr>
            <c:extLst>
              <c:ext xmlns:c16="http://schemas.microsoft.com/office/drawing/2014/chart" uri="{C3380CC4-5D6E-409C-BE32-E72D297353CC}">
                <c16:uniqueId val="{00000001-534C-0C40-9CC2-0920E6DACA7E}"/>
              </c:ext>
            </c:extLst>
          </c:dPt>
          <c:dPt>
            <c:idx val="1"/>
            <c:bubble3D val="0"/>
            <c:spPr>
              <a:solidFill>
                <a:srgbClr val="ED1B24"/>
              </a:solidFill>
              <a:ln>
                <a:noFill/>
              </a:ln>
              <a:effectLst/>
            </c:spPr>
            <c:extLst>
              <c:ext xmlns:c16="http://schemas.microsoft.com/office/drawing/2014/chart" uri="{C3380CC4-5D6E-409C-BE32-E72D297353CC}">
                <c16:uniqueId val="{00000003-534C-0C40-9CC2-0920E6DACA7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534C-0C40-9CC2-0920E6DACA7E}"/>
              </c:ext>
            </c:extLst>
          </c:dPt>
          <c:dLbls>
            <c:delete val="1"/>
          </c:dLbls>
          <c:cat>
            <c:numRef>
              <c:f>Sheet1!$A$2:$A$4</c:f>
              <c:numCache>
                <c:formatCode>General</c:formatCode>
                <c:ptCount val="3"/>
                <c:pt idx="0">
                  <c:v>3</c:v>
                </c:pt>
                <c:pt idx="1">
                  <c:v>97</c:v>
                </c:pt>
              </c:numCache>
            </c:numRef>
          </c:cat>
          <c:val>
            <c:numRef>
              <c:f>Sheet1!$B$2:$B$4</c:f>
              <c:numCache>
                <c:formatCode>General</c:formatCode>
                <c:ptCount val="3"/>
                <c:pt idx="0">
                  <c:v>3</c:v>
                </c:pt>
                <c:pt idx="1">
                  <c:v>97</c:v>
                </c:pt>
              </c:numCache>
            </c:numRef>
          </c:val>
          <c:extLst>
            <c:ext xmlns:c16="http://schemas.microsoft.com/office/drawing/2014/chart" uri="{C3380CC4-5D6E-409C-BE32-E72D297353CC}">
              <c16:uniqueId val="{00000006-534C-0C40-9CC2-0920E6DACA7E}"/>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bg1">
                  <a:lumMod val="65000"/>
                </a:schemeClr>
              </a:solidFill>
              <a:ln>
                <a:noFill/>
              </a:ln>
              <a:effectLst/>
            </c:spPr>
            <c:extLst>
              <c:ext xmlns:c16="http://schemas.microsoft.com/office/drawing/2014/chart" uri="{C3380CC4-5D6E-409C-BE32-E72D297353CC}">
                <c16:uniqueId val="{00000001-BC2B-9D4D-8383-1DA2DCC9B998}"/>
              </c:ext>
            </c:extLst>
          </c:dPt>
          <c:dPt>
            <c:idx val="1"/>
            <c:bubble3D val="0"/>
            <c:spPr>
              <a:solidFill>
                <a:srgbClr val="ED1B24"/>
              </a:solidFill>
              <a:ln>
                <a:noFill/>
              </a:ln>
              <a:effectLst/>
            </c:spPr>
            <c:extLst>
              <c:ext xmlns:c16="http://schemas.microsoft.com/office/drawing/2014/chart" uri="{C3380CC4-5D6E-409C-BE32-E72D297353CC}">
                <c16:uniqueId val="{00000003-BC2B-9D4D-8383-1DA2DCC9B99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BC2B-9D4D-8383-1DA2DCC9B998}"/>
              </c:ext>
            </c:extLst>
          </c:dPt>
          <c:dLbls>
            <c:delete val="1"/>
          </c:dLbls>
          <c:cat>
            <c:numRef>
              <c:f>Sheet1!$A$2:$A$4</c:f>
              <c:numCache>
                <c:formatCode>General</c:formatCode>
                <c:ptCount val="3"/>
                <c:pt idx="0">
                  <c:v>0</c:v>
                </c:pt>
                <c:pt idx="1">
                  <c:v>100</c:v>
                </c:pt>
              </c:numCache>
            </c:numRef>
          </c:cat>
          <c:val>
            <c:numRef>
              <c:f>Sheet1!$B$2:$B$4</c:f>
              <c:numCache>
                <c:formatCode>General</c:formatCode>
                <c:ptCount val="3"/>
                <c:pt idx="0">
                  <c:v>0</c:v>
                </c:pt>
                <c:pt idx="1">
                  <c:v>100</c:v>
                </c:pt>
              </c:numCache>
            </c:numRef>
          </c:val>
          <c:extLst>
            <c:ext xmlns:c16="http://schemas.microsoft.com/office/drawing/2014/chart" uri="{C3380CC4-5D6E-409C-BE32-E72D297353CC}">
              <c16:uniqueId val="{00000006-BC2B-9D4D-8383-1DA2DCC9B998}"/>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1765756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1</a:t>
            </a:fld>
            <a:endParaRPr lang="id-ID"/>
          </a:p>
        </p:txBody>
      </p:sp>
    </p:spTree>
    <p:extLst>
      <p:ext uri="{BB962C8B-B14F-4D97-AF65-F5344CB8AC3E}">
        <p14:creationId xmlns:p14="http://schemas.microsoft.com/office/powerpoint/2010/main" val="2253688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10</a:t>
            </a:fld>
            <a:endParaRPr lang="id-ID"/>
          </a:p>
        </p:txBody>
      </p:sp>
    </p:spTree>
    <p:extLst>
      <p:ext uri="{BB962C8B-B14F-4D97-AF65-F5344CB8AC3E}">
        <p14:creationId xmlns:p14="http://schemas.microsoft.com/office/powerpoint/2010/main" val="2307606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11</a:t>
            </a:fld>
            <a:endParaRPr lang="id-ID"/>
          </a:p>
        </p:txBody>
      </p:sp>
    </p:spTree>
    <p:extLst>
      <p:ext uri="{BB962C8B-B14F-4D97-AF65-F5344CB8AC3E}">
        <p14:creationId xmlns:p14="http://schemas.microsoft.com/office/powerpoint/2010/main" val="1261699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12</a:t>
            </a:fld>
            <a:endParaRPr lang="id-ID"/>
          </a:p>
        </p:txBody>
      </p:sp>
    </p:spTree>
    <p:extLst>
      <p:ext uri="{BB962C8B-B14F-4D97-AF65-F5344CB8AC3E}">
        <p14:creationId xmlns:p14="http://schemas.microsoft.com/office/powerpoint/2010/main" val="4216252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13</a:t>
            </a:fld>
            <a:endParaRPr lang="id-ID"/>
          </a:p>
        </p:txBody>
      </p:sp>
    </p:spTree>
    <p:extLst>
      <p:ext uri="{BB962C8B-B14F-4D97-AF65-F5344CB8AC3E}">
        <p14:creationId xmlns:p14="http://schemas.microsoft.com/office/powerpoint/2010/main" val="1136817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14</a:t>
            </a:fld>
            <a:endParaRPr lang="id-ID"/>
          </a:p>
        </p:txBody>
      </p:sp>
    </p:spTree>
    <p:extLst>
      <p:ext uri="{BB962C8B-B14F-4D97-AF65-F5344CB8AC3E}">
        <p14:creationId xmlns:p14="http://schemas.microsoft.com/office/powerpoint/2010/main" val="269705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15</a:t>
            </a:fld>
            <a:endParaRPr lang="id-ID"/>
          </a:p>
        </p:txBody>
      </p:sp>
    </p:spTree>
    <p:extLst>
      <p:ext uri="{BB962C8B-B14F-4D97-AF65-F5344CB8AC3E}">
        <p14:creationId xmlns:p14="http://schemas.microsoft.com/office/powerpoint/2010/main" val="2051000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16</a:t>
            </a:fld>
            <a:endParaRPr lang="id-ID"/>
          </a:p>
        </p:txBody>
      </p:sp>
    </p:spTree>
    <p:extLst>
      <p:ext uri="{BB962C8B-B14F-4D97-AF65-F5344CB8AC3E}">
        <p14:creationId xmlns:p14="http://schemas.microsoft.com/office/powerpoint/2010/main" val="1437613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17</a:t>
            </a:fld>
            <a:endParaRPr lang="id-ID"/>
          </a:p>
        </p:txBody>
      </p:sp>
    </p:spTree>
    <p:extLst>
      <p:ext uri="{BB962C8B-B14F-4D97-AF65-F5344CB8AC3E}">
        <p14:creationId xmlns:p14="http://schemas.microsoft.com/office/powerpoint/2010/main" val="3353776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18</a:t>
            </a:fld>
            <a:endParaRPr lang="id-ID"/>
          </a:p>
        </p:txBody>
      </p:sp>
    </p:spTree>
    <p:extLst>
      <p:ext uri="{BB962C8B-B14F-4D97-AF65-F5344CB8AC3E}">
        <p14:creationId xmlns:p14="http://schemas.microsoft.com/office/powerpoint/2010/main" val="1970317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19</a:t>
            </a:fld>
            <a:endParaRPr lang="id-ID"/>
          </a:p>
        </p:txBody>
      </p:sp>
    </p:spTree>
    <p:extLst>
      <p:ext uri="{BB962C8B-B14F-4D97-AF65-F5344CB8AC3E}">
        <p14:creationId xmlns:p14="http://schemas.microsoft.com/office/powerpoint/2010/main" val="3393410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2</a:t>
            </a:fld>
            <a:endParaRPr lang="id-ID"/>
          </a:p>
        </p:txBody>
      </p:sp>
    </p:spTree>
    <p:extLst>
      <p:ext uri="{BB962C8B-B14F-4D97-AF65-F5344CB8AC3E}">
        <p14:creationId xmlns:p14="http://schemas.microsoft.com/office/powerpoint/2010/main" val="3929863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20</a:t>
            </a:fld>
            <a:endParaRPr lang="id-ID"/>
          </a:p>
        </p:txBody>
      </p:sp>
    </p:spTree>
    <p:extLst>
      <p:ext uri="{BB962C8B-B14F-4D97-AF65-F5344CB8AC3E}">
        <p14:creationId xmlns:p14="http://schemas.microsoft.com/office/powerpoint/2010/main" val="2129233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21</a:t>
            </a:fld>
            <a:endParaRPr lang="id-ID"/>
          </a:p>
        </p:txBody>
      </p:sp>
    </p:spTree>
    <p:extLst>
      <p:ext uri="{BB962C8B-B14F-4D97-AF65-F5344CB8AC3E}">
        <p14:creationId xmlns:p14="http://schemas.microsoft.com/office/powerpoint/2010/main" val="3628543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22</a:t>
            </a:fld>
            <a:endParaRPr lang="id-ID"/>
          </a:p>
        </p:txBody>
      </p:sp>
    </p:spTree>
    <p:extLst>
      <p:ext uri="{BB962C8B-B14F-4D97-AF65-F5344CB8AC3E}">
        <p14:creationId xmlns:p14="http://schemas.microsoft.com/office/powerpoint/2010/main" val="1727603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23</a:t>
            </a:fld>
            <a:endParaRPr lang="id-ID"/>
          </a:p>
        </p:txBody>
      </p:sp>
    </p:spTree>
    <p:extLst>
      <p:ext uri="{BB962C8B-B14F-4D97-AF65-F5344CB8AC3E}">
        <p14:creationId xmlns:p14="http://schemas.microsoft.com/office/powerpoint/2010/main" val="4030756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24</a:t>
            </a:fld>
            <a:endParaRPr lang="id-ID"/>
          </a:p>
        </p:txBody>
      </p:sp>
    </p:spTree>
    <p:extLst>
      <p:ext uri="{BB962C8B-B14F-4D97-AF65-F5344CB8AC3E}">
        <p14:creationId xmlns:p14="http://schemas.microsoft.com/office/powerpoint/2010/main" val="4259031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25</a:t>
            </a:fld>
            <a:endParaRPr lang="id-ID"/>
          </a:p>
        </p:txBody>
      </p:sp>
    </p:spTree>
    <p:extLst>
      <p:ext uri="{BB962C8B-B14F-4D97-AF65-F5344CB8AC3E}">
        <p14:creationId xmlns:p14="http://schemas.microsoft.com/office/powerpoint/2010/main" val="1558485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26</a:t>
            </a:fld>
            <a:endParaRPr lang="id-ID"/>
          </a:p>
        </p:txBody>
      </p:sp>
    </p:spTree>
    <p:extLst>
      <p:ext uri="{BB962C8B-B14F-4D97-AF65-F5344CB8AC3E}">
        <p14:creationId xmlns:p14="http://schemas.microsoft.com/office/powerpoint/2010/main" val="2401250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27</a:t>
            </a:fld>
            <a:endParaRPr lang="id-ID"/>
          </a:p>
        </p:txBody>
      </p:sp>
    </p:spTree>
    <p:extLst>
      <p:ext uri="{BB962C8B-B14F-4D97-AF65-F5344CB8AC3E}">
        <p14:creationId xmlns:p14="http://schemas.microsoft.com/office/powerpoint/2010/main" val="2468070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28</a:t>
            </a:fld>
            <a:endParaRPr lang="id-ID"/>
          </a:p>
        </p:txBody>
      </p:sp>
    </p:spTree>
    <p:extLst>
      <p:ext uri="{BB962C8B-B14F-4D97-AF65-F5344CB8AC3E}">
        <p14:creationId xmlns:p14="http://schemas.microsoft.com/office/powerpoint/2010/main" val="1550690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29</a:t>
            </a:fld>
            <a:endParaRPr lang="id-ID"/>
          </a:p>
        </p:txBody>
      </p:sp>
    </p:spTree>
    <p:extLst>
      <p:ext uri="{BB962C8B-B14F-4D97-AF65-F5344CB8AC3E}">
        <p14:creationId xmlns:p14="http://schemas.microsoft.com/office/powerpoint/2010/main" val="3400271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3</a:t>
            </a:fld>
            <a:endParaRPr lang="id-ID"/>
          </a:p>
        </p:txBody>
      </p:sp>
    </p:spTree>
    <p:extLst>
      <p:ext uri="{BB962C8B-B14F-4D97-AF65-F5344CB8AC3E}">
        <p14:creationId xmlns:p14="http://schemas.microsoft.com/office/powerpoint/2010/main" val="1036984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30</a:t>
            </a:fld>
            <a:endParaRPr lang="id-ID"/>
          </a:p>
        </p:txBody>
      </p:sp>
    </p:spTree>
    <p:extLst>
      <p:ext uri="{BB962C8B-B14F-4D97-AF65-F5344CB8AC3E}">
        <p14:creationId xmlns:p14="http://schemas.microsoft.com/office/powerpoint/2010/main" val="365377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4</a:t>
            </a:fld>
            <a:endParaRPr lang="id-ID"/>
          </a:p>
        </p:txBody>
      </p:sp>
    </p:spTree>
    <p:extLst>
      <p:ext uri="{BB962C8B-B14F-4D97-AF65-F5344CB8AC3E}">
        <p14:creationId xmlns:p14="http://schemas.microsoft.com/office/powerpoint/2010/main" val="681320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5</a:t>
            </a:fld>
            <a:endParaRPr lang="id-ID"/>
          </a:p>
        </p:txBody>
      </p:sp>
    </p:spTree>
    <p:extLst>
      <p:ext uri="{BB962C8B-B14F-4D97-AF65-F5344CB8AC3E}">
        <p14:creationId xmlns:p14="http://schemas.microsoft.com/office/powerpoint/2010/main" val="183392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6</a:t>
            </a:fld>
            <a:endParaRPr lang="id-ID"/>
          </a:p>
        </p:txBody>
      </p:sp>
    </p:spTree>
    <p:extLst>
      <p:ext uri="{BB962C8B-B14F-4D97-AF65-F5344CB8AC3E}">
        <p14:creationId xmlns:p14="http://schemas.microsoft.com/office/powerpoint/2010/main" val="2940639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7</a:t>
            </a:fld>
            <a:endParaRPr lang="id-ID"/>
          </a:p>
        </p:txBody>
      </p:sp>
    </p:spTree>
    <p:extLst>
      <p:ext uri="{BB962C8B-B14F-4D97-AF65-F5344CB8AC3E}">
        <p14:creationId xmlns:p14="http://schemas.microsoft.com/office/powerpoint/2010/main" val="1633819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8</a:t>
            </a:fld>
            <a:endParaRPr lang="id-ID"/>
          </a:p>
        </p:txBody>
      </p:sp>
    </p:spTree>
    <p:extLst>
      <p:ext uri="{BB962C8B-B14F-4D97-AF65-F5344CB8AC3E}">
        <p14:creationId xmlns:p14="http://schemas.microsoft.com/office/powerpoint/2010/main" val="115330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d-ID" sz="7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2C4C06F-1732-4219-9546-4DB3F1409D7A}" type="slidenum">
              <a:rPr lang="id-ID" smtClean="0"/>
              <a:t>9</a:t>
            </a:fld>
            <a:endParaRPr lang="id-ID"/>
          </a:p>
        </p:txBody>
      </p:sp>
    </p:spTree>
    <p:extLst>
      <p:ext uri="{BB962C8B-B14F-4D97-AF65-F5344CB8AC3E}">
        <p14:creationId xmlns:p14="http://schemas.microsoft.com/office/powerpoint/2010/main" val="2650062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2400300"/>
            <a:ext cx="6400800" cy="120015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564CF2E0-CCC4-4E1E-9902-C3C36AB3FDA4}" type="datetimeFigureOut">
              <a:rPr lang="en-US" smtClean="0"/>
              <a:t>4/13/2021</a:t>
            </a:fld>
            <a:endParaRPr lang="en-US"/>
          </a:p>
        </p:txBody>
      </p:sp>
      <p:sp>
        <p:nvSpPr>
          <p:cNvPr id="17" name="Footer Placeholder 16"/>
          <p:cNvSpPr>
            <a:spLocks noGrp="1"/>
          </p:cNvSpPr>
          <p:nvPr>
            <p:ph type="ftr" sz="quarter" idx="11"/>
          </p:nvPr>
        </p:nvSpPr>
        <p:spPr/>
        <p:txBody>
          <a:bodyPr/>
          <a:lstStyle/>
          <a:p>
            <a:endParaRPr kumimoji="0"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pPr marL="0" lvl="0" indent="0" algn="r" rtl="0">
              <a:spcBef>
                <a:spcPts val="0"/>
              </a:spcBef>
              <a:spcAft>
                <a:spcPts val="0"/>
              </a:spcAft>
              <a:buNone/>
            </a:pPr>
            <a:fld id="{00000000-1234-1234-1234-123412341234}" type="slidenum">
              <a:rPr lang="en" smtClean="0"/>
              <a:t>‹#›</a:t>
            </a:fld>
            <a:endParaRPr lang="en"/>
          </a:p>
        </p:txBody>
      </p:sp>
      <p:sp>
        <p:nvSpPr>
          <p:cNvPr id="7" name="Rectangle 6"/>
          <p:cNvSpPr/>
          <p:nvPr/>
        </p:nvSpPr>
        <p:spPr>
          <a:xfrm>
            <a:off x="62932" y="1086978"/>
            <a:ext cx="9021537" cy="1145512"/>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2" y="1047540"/>
            <a:ext cx="9021537" cy="9043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2" y="2232487"/>
            <a:ext cx="9021537" cy="82899"/>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129448"/>
            <a:ext cx="8229600" cy="1102519"/>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64CF2E0-CCC4-4E1E-9902-C3C36AB3FDA4}" type="datetimeFigureOut">
              <a:rPr lang="en-US" smtClean="0"/>
              <a:t>4/13/2021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11680" cy="4388644"/>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05980"/>
            <a:ext cx="55626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64CF2E0-CCC4-4E1E-9902-C3C36AB3FDA4}" type="datetimeFigureOut">
              <a:rPr lang="en-US" smtClean="0"/>
              <a:t>4/13/2021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tyle-Tosca">
    <p:spTree>
      <p:nvGrpSpPr>
        <p:cNvPr id="1" name=""/>
        <p:cNvGrpSpPr/>
        <p:nvPr/>
      </p:nvGrpSpPr>
      <p:grpSpPr>
        <a:xfrm>
          <a:off x="0" y="0"/>
          <a:ext cx="0" cy="0"/>
          <a:chOff x="0" y="0"/>
          <a:chExt cx="0" cy="0"/>
        </a:xfrm>
      </p:grpSpPr>
      <p:sp>
        <p:nvSpPr>
          <p:cNvPr id="10" name="Rounded Rectangle 9"/>
          <p:cNvSpPr/>
          <p:nvPr userDrawn="1"/>
        </p:nvSpPr>
        <p:spPr>
          <a:xfrm>
            <a:off x="8223762" y="14627"/>
            <a:ext cx="452532" cy="184666"/>
          </a:xfrm>
          <a:prstGeom prst="roundRect">
            <a:avLst>
              <a:gd name="adj"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sz="1800"/>
          </a:p>
        </p:txBody>
      </p:sp>
      <p:sp>
        <p:nvSpPr>
          <p:cNvPr id="2" name="Rounded Rectangle 1"/>
          <p:cNvSpPr/>
          <p:nvPr userDrawn="1"/>
        </p:nvSpPr>
        <p:spPr>
          <a:xfrm>
            <a:off x="8223762" y="0"/>
            <a:ext cx="452532" cy="18466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sz="1800"/>
          </a:p>
        </p:txBody>
      </p:sp>
      <p:sp>
        <p:nvSpPr>
          <p:cNvPr id="9" name="Rectangle 8"/>
          <p:cNvSpPr/>
          <p:nvPr userDrawn="1"/>
        </p:nvSpPr>
        <p:spPr>
          <a:xfrm>
            <a:off x="8229296" y="0"/>
            <a:ext cx="441467" cy="161583"/>
          </a:xfrm>
          <a:prstGeom prst="rect">
            <a:avLst/>
          </a:prstGeom>
        </p:spPr>
        <p:txBody>
          <a:bodyPr wrap="none" lIns="68580" tIns="34290" rIns="68580" bIns="34290">
            <a:spAutoFit/>
          </a:bodyPr>
          <a:lstStyle/>
          <a:p>
            <a:pPr algn="ctr"/>
            <a:r>
              <a:rPr lang="id-ID" sz="600" b="0" dirty="0">
                <a:solidFill>
                  <a:schemeClr val="bg1"/>
                </a:solidFill>
              </a:rPr>
              <a:t>Page </a:t>
            </a:r>
            <a:fld id="{FF024B4E-E57D-4384-840C-CDAC520ADFF7}" type="slidenum">
              <a:rPr lang="id-ID" sz="600" b="1" smtClean="0">
                <a:solidFill>
                  <a:schemeClr val="bg1"/>
                </a:solidFill>
              </a:rPr>
              <a:pPr algn="ctr"/>
              <a:t>‹#›</a:t>
            </a:fld>
            <a:endParaRPr lang="id-ID" sz="700" b="1" dirty="0">
              <a:solidFill>
                <a:schemeClr val="bg1"/>
              </a:solidFill>
            </a:endParaRPr>
          </a:p>
        </p:txBody>
      </p:sp>
      <p:grpSp>
        <p:nvGrpSpPr>
          <p:cNvPr id="23" name="Group 22"/>
          <p:cNvGrpSpPr/>
          <p:nvPr userDrawn="1"/>
        </p:nvGrpSpPr>
        <p:grpSpPr>
          <a:xfrm>
            <a:off x="109271" y="4828471"/>
            <a:ext cx="842862" cy="266391"/>
            <a:chOff x="246534" y="4718011"/>
            <a:chExt cx="1140263" cy="360386"/>
          </a:xfrm>
        </p:grpSpPr>
        <p:grpSp>
          <p:nvGrpSpPr>
            <p:cNvPr id="11" name="Group 10"/>
            <p:cNvGrpSpPr/>
            <p:nvPr userDrawn="1"/>
          </p:nvGrpSpPr>
          <p:grpSpPr>
            <a:xfrm>
              <a:off x="246534" y="4718011"/>
              <a:ext cx="199691" cy="175745"/>
              <a:chOff x="2155825" y="1089025"/>
              <a:chExt cx="1687513" cy="1430338"/>
            </a:xfrm>
            <a:solidFill>
              <a:schemeClr val="bg1">
                <a:lumMod val="85000"/>
              </a:schemeClr>
            </a:solidFill>
          </p:grpSpPr>
          <p:sp>
            <p:nvSpPr>
              <p:cNvPr id="12" name="Freeform 11"/>
              <p:cNvSpPr>
                <a:spLocks/>
              </p:cNvSpPr>
              <p:nvPr/>
            </p:nvSpPr>
            <p:spPr bwMode="auto">
              <a:xfrm>
                <a:off x="2155825" y="1827213"/>
                <a:ext cx="676275" cy="692150"/>
              </a:xfrm>
              <a:custGeom>
                <a:avLst/>
                <a:gdLst>
                  <a:gd name="T0" fmla="*/ 179 w 179"/>
                  <a:gd name="T1" fmla="*/ 40 h 183"/>
                  <a:gd name="T2" fmla="*/ 106 w 179"/>
                  <a:gd name="T3" fmla="*/ 0 h 183"/>
                  <a:gd name="T4" fmla="*/ 73 w 179"/>
                  <a:gd name="T5" fmla="*/ 17 h 183"/>
                  <a:gd name="T6" fmla="*/ 7 w 179"/>
                  <a:gd name="T7" fmla="*/ 110 h 183"/>
                  <a:gd name="T8" fmla="*/ 100 w 179"/>
                  <a:gd name="T9" fmla="*/ 175 h 183"/>
                  <a:gd name="T10" fmla="*/ 165 w 179"/>
                  <a:gd name="T11" fmla="*/ 83 h 183"/>
                  <a:gd name="T12" fmla="*/ 164 w 179"/>
                  <a:gd name="T13" fmla="*/ 79 h 183"/>
                  <a:gd name="T14" fmla="*/ 179 w 179"/>
                  <a:gd name="T15" fmla="*/ 4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183">
                    <a:moveTo>
                      <a:pt x="179" y="40"/>
                    </a:moveTo>
                    <a:cubicBezTo>
                      <a:pt x="150" y="35"/>
                      <a:pt x="124" y="21"/>
                      <a:pt x="106" y="0"/>
                    </a:cubicBezTo>
                    <a:cubicBezTo>
                      <a:pt x="104" y="11"/>
                      <a:pt x="98" y="15"/>
                      <a:pt x="73" y="17"/>
                    </a:cubicBezTo>
                    <a:cubicBezTo>
                      <a:pt x="29" y="25"/>
                      <a:pt x="0" y="66"/>
                      <a:pt x="7" y="110"/>
                    </a:cubicBezTo>
                    <a:cubicBezTo>
                      <a:pt x="15" y="153"/>
                      <a:pt x="56" y="183"/>
                      <a:pt x="100" y="175"/>
                    </a:cubicBezTo>
                    <a:cubicBezTo>
                      <a:pt x="143" y="168"/>
                      <a:pt x="173" y="127"/>
                      <a:pt x="165" y="83"/>
                    </a:cubicBezTo>
                    <a:cubicBezTo>
                      <a:pt x="165" y="82"/>
                      <a:pt x="165" y="80"/>
                      <a:pt x="164" y="79"/>
                    </a:cubicBezTo>
                    <a:cubicBezTo>
                      <a:pt x="163" y="70"/>
                      <a:pt x="159" y="54"/>
                      <a:pt x="179"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1100"/>
              </a:p>
            </p:txBody>
          </p:sp>
          <p:sp>
            <p:nvSpPr>
              <p:cNvPr id="13" name="Freeform 12"/>
              <p:cNvSpPr>
                <a:spLocks noEditPoints="1"/>
              </p:cNvSpPr>
              <p:nvPr/>
            </p:nvSpPr>
            <p:spPr bwMode="auto">
              <a:xfrm>
                <a:off x="2473325" y="1089025"/>
                <a:ext cx="1370013" cy="882650"/>
              </a:xfrm>
              <a:custGeom>
                <a:avLst/>
                <a:gdLst>
                  <a:gd name="T0" fmla="*/ 357 w 363"/>
                  <a:gd name="T1" fmla="*/ 154 h 233"/>
                  <a:gd name="T2" fmla="*/ 283 w 363"/>
                  <a:gd name="T3" fmla="*/ 102 h 233"/>
                  <a:gd name="T4" fmla="*/ 278 w 363"/>
                  <a:gd name="T5" fmla="*/ 103 h 233"/>
                  <a:gd name="T6" fmla="*/ 278 w 363"/>
                  <a:gd name="T7" fmla="*/ 103 h 233"/>
                  <a:gd name="T8" fmla="*/ 277 w 363"/>
                  <a:gd name="T9" fmla="*/ 103 h 233"/>
                  <a:gd name="T10" fmla="*/ 271 w 363"/>
                  <a:gd name="T11" fmla="*/ 105 h 233"/>
                  <a:gd name="T12" fmla="*/ 214 w 363"/>
                  <a:gd name="T13" fmla="*/ 82 h 233"/>
                  <a:gd name="T14" fmla="*/ 96 w 363"/>
                  <a:gd name="T15" fmla="*/ 9 h 233"/>
                  <a:gd name="T16" fmla="*/ 10 w 363"/>
                  <a:gd name="T17" fmla="*/ 130 h 233"/>
                  <a:gd name="T18" fmla="*/ 15 w 363"/>
                  <a:gd name="T19" fmla="*/ 148 h 233"/>
                  <a:gd name="T20" fmla="*/ 15 w 363"/>
                  <a:gd name="T21" fmla="*/ 148 h 233"/>
                  <a:gd name="T22" fmla="*/ 114 w 363"/>
                  <a:gd name="T23" fmla="*/ 217 h 233"/>
                  <a:gd name="T24" fmla="*/ 156 w 363"/>
                  <a:gd name="T25" fmla="*/ 208 h 233"/>
                  <a:gd name="T26" fmla="*/ 156 w 363"/>
                  <a:gd name="T27" fmla="*/ 208 h 233"/>
                  <a:gd name="T28" fmla="*/ 192 w 363"/>
                  <a:gd name="T29" fmla="*/ 182 h 233"/>
                  <a:gd name="T30" fmla="*/ 192 w 363"/>
                  <a:gd name="T31" fmla="*/ 182 h 233"/>
                  <a:gd name="T32" fmla="*/ 192 w 363"/>
                  <a:gd name="T33" fmla="*/ 182 h 233"/>
                  <a:gd name="T34" fmla="*/ 195 w 363"/>
                  <a:gd name="T35" fmla="*/ 179 h 233"/>
                  <a:gd name="T36" fmla="*/ 234 w 363"/>
                  <a:gd name="T37" fmla="*/ 189 h 233"/>
                  <a:gd name="T38" fmla="*/ 234 w 363"/>
                  <a:gd name="T39" fmla="*/ 189 h 233"/>
                  <a:gd name="T40" fmla="*/ 305 w 363"/>
                  <a:gd name="T41" fmla="*/ 228 h 233"/>
                  <a:gd name="T42" fmla="*/ 357 w 363"/>
                  <a:gd name="T43" fmla="*/ 154 h 233"/>
                  <a:gd name="T44" fmla="*/ 78 w 363"/>
                  <a:gd name="T45" fmla="*/ 33 h 233"/>
                  <a:gd name="T46" fmla="*/ 111 w 363"/>
                  <a:gd name="T47" fmla="*/ 35 h 233"/>
                  <a:gd name="T48" fmla="*/ 90 w 363"/>
                  <a:gd name="T49" fmla="*/ 60 h 233"/>
                  <a:gd name="T50" fmla="*/ 56 w 363"/>
                  <a:gd name="T51" fmla="*/ 58 h 233"/>
                  <a:gd name="T52" fmla="*/ 78 w 363"/>
                  <a:gd name="T53" fmla="*/ 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3" h="233">
                    <a:moveTo>
                      <a:pt x="357" y="154"/>
                    </a:moveTo>
                    <a:cubicBezTo>
                      <a:pt x="351" y="119"/>
                      <a:pt x="318" y="96"/>
                      <a:pt x="283" y="102"/>
                    </a:cubicBezTo>
                    <a:cubicBezTo>
                      <a:pt x="281" y="102"/>
                      <a:pt x="279" y="102"/>
                      <a:pt x="278" y="103"/>
                    </a:cubicBezTo>
                    <a:cubicBezTo>
                      <a:pt x="278" y="103"/>
                      <a:pt x="278" y="103"/>
                      <a:pt x="278" y="103"/>
                    </a:cubicBezTo>
                    <a:cubicBezTo>
                      <a:pt x="278" y="103"/>
                      <a:pt x="277" y="103"/>
                      <a:pt x="277" y="103"/>
                    </a:cubicBezTo>
                    <a:cubicBezTo>
                      <a:pt x="275" y="104"/>
                      <a:pt x="273" y="104"/>
                      <a:pt x="271" y="105"/>
                    </a:cubicBezTo>
                    <a:cubicBezTo>
                      <a:pt x="258" y="108"/>
                      <a:pt x="230" y="111"/>
                      <a:pt x="214" y="82"/>
                    </a:cubicBezTo>
                    <a:cubicBezTo>
                      <a:pt x="199" y="32"/>
                      <a:pt x="149" y="0"/>
                      <a:pt x="96" y="9"/>
                    </a:cubicBezTo>
                    <a:cubicBezTo>
                      <a:pt x="39" y="19"/>
                      <a:pt x="0" y="73"/>
                      <a:pt x="10" y="130"/>
                    </a:cubicBezTo>
                    <a:cubicBezTo>
                      <a:pt x="11" y="136"/>
                      <a:pt x="13" y="143"/>
                      <a:pt x="15" y="148"/>
                    </a:cubicBezTo>
                    <a:cubicBezTo>
                      <a:pt x="15" y="148"/>
                      <a:pt x="15" y="148"/>
                      <a:pt x="15" y="148"/>
                    </a:cubicBezTo>
                    <a:cubicBezTo>
                      <a:pt x="30" y="189"/>
                      <a:pt x="68" y="217"/>
                      <a:pt x="114" y="217"/>
                    </a:cubicBezTo>
                    <a:cubicBezTo>
                      <a:pt x="129" y="217"/>
                      <a:pt x="143" y="214"/>
                      <a:pt x="156" y="208"/>
                    </a:cubicBezTo>
                    <a:cubicBezTo>
                      <a:pt x="156" y="208"/>
                      <a:pt x="156" y="208"/>
                      <a:pt x="156" y="208"/>
                    </a:cubicBezTo>
                    <a:cubicBezTo>
                      <a:pt x="170" y="202"/>
                      <a:pt x="182" y="193"/>
                      <a:pt x="192" y="182"/>
                    </a:cubicBezTo>
                    <a:cubicBezTo>
                      <a:pt x="192" y="182"/>
                      <a:pt x="192" y="182"/>
                      <a:pt x="192" y="182"/>
                    </a:cubicBezTo>
                    <a:cubicBezTo>
                      <a:pt x="192" y="182"/>
                      <a:pt x="192" y="182"/>
                      <a:pt x="192" y="182"/>
                    </a:cubicBezTo>
                    <a:cubicBezTo>
                      <a:pt x="193" y="181"/>
                      <a:pt x="194" y="180"/>
                      <a:pt x="195" y="179"/>
                    </a:cubicBezTo>
                    <a:cubicBezTo>
                      <a:pt x="202" y="171"/>
                      <a:pt x="219" y="159"/>
                      <a:pt x="234" y="189"/>
                    </a:cubicBezTo>
                    <a:cubicBezTo>
                      <a:pt x="234" y="189"/>
                      <a:pt x="234" y="189"/>
                      <a:pt x="234" y="189"/>
                    </a:cubicBezTo>
                    <a:cubicBezTo>
                      <a:pt x="245" y="216"/>
                      <a:pt x="274" y="233"/>
                      <a:pt x="305" y="228"/>
                    </a:cubicBezTo>
                    <a:cubicBezTo>
                      <a:pt x="340" y="222"/>
                      <a:pt x="363" y="189"/>
                      <a:pt x="357" y="154"/>
                    </a:cubicBezTo>
                    <a:close/>
                    <a:moveTo>
                      <a:pt x="78" y="33"/>
                    </a:moveTo>
                    <a:cubicBezTo>
                      <a:pt x="93" y="26"/>
                      <a:pt x="108" y="27"/>
                      <a:pt x="111" y="35"/>
                    </a:cubicBezTo>
                    <a:cubicBezTo>
                      <a:pt x="115" y="42"/>
                      <a:pt x="105" y="54"/>
                      <a:pt x="90" y="60"/>
                    </a:cubicBezTo>
                    <a:cubicBezTo>
                      <a:pt x="74" y="67"/>
                      <a:pt x="59" y="66"/>
                      <a:pt x="56" y="58"/>
                    </a:cubicBezTo>
                    <a:cubicBezTo>
                      <a:pt x="53" y="50"/>
                      <a:pt x="63" y="39"/>
                      <a:pt x="7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sz="1100"/>
              </a:p>
            </p:txBody>
          </p:sp>
        </p:grpSp>
        <p:sp>
          <p:nvSpPr>
            <p:cNvPr id="14" name="TextBox 13"/>
            <p:cNvSpPr txBox="1"/>
            <p:nvPr userDrawn="1"/>
          </p:nvSpPr>
          <p:spPr>
            <a:xfrm>
              <a:off x="291212" y="4724479"/>
              <a:ext cx="1095585" cy="353918"/>
            </a:xfrm>
            <a:prstGeom prst="rect">
              <a:avLst/>
            </a:prstGeom>
            <a:noFill/>
          </p:spPr>
          <p:txBody>
            <a:bodyPr wrap="none" rtlCol="0">
              <a:spAutoFit/>
            </a:bodyPr>
            <a:lstStyle/>
            <a:p>
              <a:pPr algn="ctr"/>
              <a:r>
                <a:rPr lang="en-ID" sz="1100" b="1" spc="0" dirty="0">
                  <a:solidFill>
                    <a:schemeClr val="bg1">
                      <a:lumMod val="85000"/>
                    </a:schemeClr>
                  </a:solidFill>
                  <a:latin typeface="+mj-lt"/>
                </a:rPr>
                <a:t>unlimited</a:t>
              </a:r>
              <a:endParaRPr lang="id-ID" sz="1100" b="1" spc="0" dirty="0">
                <a:solidFill>
                  <a:schemeClr val="bg1">
                    <a:lumMod val="85000"/>
                  </a:schemeClr>
                </a:solidFill>
                <a:latin typeface="+mj-lt"/>
              </a:endParaRPr>
            </a:p>
          </p:txBody>
        </p:sp>
      </p:grpSp>
    </p:spTree>
    <p:extLst>
      <p:ext uri="{BB962C8B-B14F-4D97-AF65-F5344CB8AC3E}">
        <p14:creationId xmlns:p14="http://schemas.microsoft.com/office/powerpoint/2010/main" val="1280798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564CF2E0-CCC4-4E1E-9902-C3C36AB3FDA4}" type="datetimeFigureOut">
              <a:rPr lang="en-US" smtClean="0"/>
              <a:t>4/13/2021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8" name="Content Placeholder 7"/>
          <p:cNvSpPr>
            <a:spLocks noGrp="1"/>
          </p:cNvSpPr>
          <p:nvPr>
            <p:ph sz="quarter" idx="1"/>
          </p:nvPr>
        </p:nvSpPr>
        <p:spPr>
          <a:xfrm>
            <a:off x="914400" y="1085850"/>
            <a:ext cx="7772400" cy="3429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714376"/>
            <a:ext cx="7772400" cy="1021556"/>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1910953"/>
            <a:ext cx="7772400" cy="1003697"/>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64CF2E0-CCC4-4E1E-9902-C3C36AB3FDA4}" type="datetimeFigureOut">
              <a:rPr lang="en-US" smtClean="0"/>
              <a:t>4/13/2021</a:t>
            </a:fld>
            <a:endParaRPr lang="en-US"/>
          </a:p>
        </p:txBody>
      </p:sp>
      <p:sp>
        <p:nvSpPr>
          <p:cNvPr id="5" name="Footer Placeholder 4"/>
          <p:cNvSpPr>
            <a:spLocks noGrp="1"/>
          </p:cNvSpPr>
          <p:nvPr>
            <p:ph type="ftr" sz="quarter" idx="11"/>
          </p:nvPr>
        </p:nvSpPr>
        <p:spPr>
          <a:xfrm>
            <a:off x="800100" y="4629150"/>
            <a:ext cx="4000500" cy="342900"/>
          </a:xfrm>
        </p:spPr>
        <p:txBody>
          <a:bodyPr/>
          <a:lstStyle/>
          <a:p>
            <a:endParaRPr kumimoji="0" lang="en-US" dirty="0"/>
          </a:p>
        </p:txBody>
      </p:sp>
      <p:sp>
        <p:nvSpPr>
          <p:cNvPr id="7" name="Rectangle 6"/>
          <p:cNvSpPr/>
          <p:nvPr/>
        </p:nvSpPr>
        <p:spPr>
          <a:xfrm flipV="1">
            <a:off x="69413" y="1782623"/>
            <a:ext cx="9013515"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7" y="1756107"/>
            <a:ext cx="9013781"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7" y="1851660"/>
            <a:ext cx="9014621" cy="3429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4656582"/>
            <a:ext cx="457200" cy="342900"/>
          </a:xfrm>
        </p:spPr>
        <p:txBody>
          <a:bodyPr/>
          <a:lstStyle/>
          <a:p>
            <a:pPr marL="0" lvl="0" indent="0" algn="r" rtl="0">
              <a:spcBef>
                <a:spcPts val="0"/>
              </a:spcBef>
              <a:spcAft>
                <a:spcPts val="0"/>
              </a:spcAft>
              <a:buNone/>
            </a:pPr>
            <a:fld id="{00000000-1234-1234-1234-123412341234}" type="slidenum">
              <a:rPr lang="en" smtClean="0"/>
              <a:t>‹#›</a:t>
            </a:fld>
            <a:endParaRPr lang="en"/>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564CF2E0-CCC4-4E1E-9902-C3C36AB3FDA4}" type="datetimeFigureOut">
              <a:rPr lang="en-US" smtClean="0"/>
              <a:t>4/13/2021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9" name="Content Placeholder 8"/>
          <p:cNvSpPr>
            <a:spLocks noGrp="1"/>
          </p:cNvSpPr>
          <p:nvPr>
            <p:ph sz="quarter" idx="1"/>
          </p:nvPr>
        </p:nvSpPr>
        <p:spPr>
          <a:xfrm>
            <a:off x="914400" y="1085850"/>
            <a:ext cx="3749040" cy="3429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085850"/>
            <a:ext cx="3749040" cy="3429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04788"/>
            <a:ext cx="7772400" cy="85725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564CF2E0-CCC4-4E1E-9902-C3C36AB3FDA4}" type="datetimeFigureOut">
              <a:rPr lang="en-US" smtClean="0"/>
              <a:t>4/13/2021</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1" name="Content Placeholder 10"/>
          <p:cNvSpPr>
            <a:spLocks noGrp="1"/>
          </p:cNvSpPr>
          <p:nvPr>
            <p:ph sz="half" idx="2"/>
          </p:nvPr>
        </p:nvSpPr>
        <p:spPr>
          <a:xfrm>
            <a:off x="914400" y="1685925"/>
            <a:ext cx="3733800" cy="291465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1685925"/>
            <a:ext cx="3733800" cy="291465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64CF2E0-CCC4-4E1E-9902-C3C36AB3FDA4}" type="datetimeFigureOut">
              <a:rPr lang="en-US" smtClean="0"/>
              <a:t>4/13/2021</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CF2E0-CCC4-4E1E-9902-C3C36AB3FDA4}" type="datetimeFigureOut">
              <a:rPr lang="en-US" smtClean="0"/>
              <a:t>4/13/2021</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04788"/>
            <a:ext cx="7772400" cy="85725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200150"/>
            <a:ext cx="1905000" cy="337185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64CF2E0-CCC4-4E1E-9902-C3C36AB3FDA4}" type="datetimeFigureOut">
              <a:rPr lang="en-US" smtClean="0"/>
              <a:t>4/13/2021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1" name="Content Placeholder 10"/>
          <p:cNvSpPr>
            <a:spLocks noGrp="1"/>
          </p:cNvSpPr>
          <p:nvPr>
            <p:ph sz="quarter" idx="1"/>
          </p:nvPr>
        </p:nvSpPr>
        <p:spPr>
          <a:xfrm>
            <a:off x="2971800" y="1200150"/>
            <a:ext cx="5715000" cy="337185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675413"/>
            <a:ext cx="7315200" cy="391716"/>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4084369"/>
            <a:ext cx="7315200" cy="51435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64CF2E0-CCC4-4E1E-9902-C3C36AB3FDA4}" type="datetimeFigureOut">
              <a:rPr lang="en-US" smtClean="0"/>
              <a:t>4/13/2021</a:t>
            </a:fld>
            <a:endParaRPr lang="en-US"/>
          </a:p>
        </p:txBody>
      </p:sp>
      <p:sp>
        <p:nvSpPr>
          <p:cNvPr id="6" name="Footer Placeholder 5"/>
          <p:cNvSpPr>
            <a:spLocks noGrp="1"/>
          </p:cNvSpPr>
          <p:nvPr>
            <p:ph type="ftr" sz="quarter" idx="11"/>
          </p:nvPr>
        </p:nvSpPr>
        <p:spPr>
          <a:xfrm>
            <a:off x="914400" y="4629150"/>
            <a:ext cx="3886200" cy="342900"/>
          </a:xfrm>
        </p:spPr>
        <p:txBody>
          <a:bodyPr/>
          <a:lstStyle/>
          <a:p>
            <a:endParaRPr kumimoji="0" lang="en-US" dirty="0"/>
          </a:p>
        </p:txBody>
      </p:sp>
      <p:sp>
        <p:nvSpPr>
          <p:cNvPr id="7" name="Slide Number Placeholder 6"/>
          <p:cNvSpPr>
            <a:spLocks noGrp="1"/>
          </p:cNvSpPr>
          <p:nvPr>
            <p:ph type="sldNum" sz="quarter" idx="12"/>
          </p:nvPr>
        </p:nvSpPr>
        <p:spPr>
          <a:xfrm>
            <a:off x="146304" y="4656582"/>
            <a:ext cx="457200" cy="342900"/>
          </a:xfrm>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1" name="Rectangle 10"/>
          <p:cNvSpPr/>
          <p:nvPr/>
        </p:nvSpPr>
        <p:spPr>
          <a:xfrm flipV="1">
            <a:off x="68307" y="3512666"/>
            <a:ext cx="9006840"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9" y="3487856"/>
            <a:ext cx="9006639"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1" y="3579919"/>
            <a:ext cx="9006637" cy="3660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9" y="50007"/>
            <a:ext cx="9001873" cy="3436144"/>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05979"/>
            <a:ext cx="7772400" cy="85725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085850"/>
            <a:ext cx="7772400" cy="3429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4643437"/>
            <a:ext cx="2476500" cy="357188"/>
          </a:xfrm>
          <a:prstGeom prst="rect">
            <a:avLst/>
          </a:prstGeom>
        </p:spPr>
        <p:txBody>
          <a:bodyPr anchor="ctr" anchorCtr="0"/>
          <a:lstStyle>
            <a:lvl1pPr algn="r" eaLnBrk="1" latinLnBrk="0" hangingPunct="1">
              <a:defRPr kumimoji="0" sz="1400">
                <a:solidFill>
                  <a:schemeClr val="tx2"/>
                </a:solidFill>
              </a:defRPr>
            </a:lvl1pPr>
          </a:lstStyle>
          <a:p>
            <a:pPr algn="r" eaLnBrk="1" latinLnBrk="0" hangingPunct="1"/>
            <a:fld id="{564CF2E0-CCC4-4E1E-9902-C3C36AB3FDA4}" type="datetimeFigureOut">
              <a:rPr lang="en-US" smtClean="0"/>
              <a:t>4/13/2021</a:t>
            </a:fld>
            <a:endParaRPr lang="en-US" sz="1400" dirty="0">
              <a:solidFill>
                <a:schemeClr val="tx2"/>
              </a:solidFill>
            </a:endParaRPr>
          </a:p>
        </p:txBody>
      </p:sp>
      <p:sp>
        <p:nvSpPr>
          <p:cNvPr id="3" name="Footer Placeholder 2"/>
          <p:cNvSpPr>
            <a:spLocks noGrp="1"/>
          </p:cNvSpPr>
          <p:nvPr>
            <p:ph type="ftr" sz="quarter" idx="3"/>
          </p:nvPr>
        </p:nvSpPr>
        <p:spPr>
          <a:xfrm>
            <a:off x="914400" y="4629150"/>
            <a:ext cx="3962400" cy="342900"/>
          </a:xfrm>
          <a:prstGeom prst="rect">
            <a:avLst/>
          </a:prstGeom>
        </p:spPr>
        <p:txBody>
          <a:bodyPr anchor="ctr" anchorCtr="0"/>
          <a:lstStyle>
            <a:lvl1pPr eaLnBrk="1" latinLnBrk="0" hangingPunct="1">
              <a:defRPr kumimoji="0" sz="1400">
                <a:solidFill>
                  <a:schemeClr val="tx2"/>
                </a:solidFill>
              </a:defRPr>
            </a:lvl1pPr>
          </a:lstStyle>
          <a:p>
            <a:endParaRPr kumimoji="0" lang="en-US" sz="1400" dirty="0">
              <a:solidFill>
                <a:schemeClr val="tx2"/>
              </a:solidFill>
            </a:endParaRPr>
          </a:p>
        </p:txBody>
      </p:sp>
      <p:sp>
        <p:nvSpPr>
          <p:cNvPr id="23" name="Slide Number Placeholder 22"/>
          <p:cNvSpPr>
            <a:spLocks noGrp="1"/>
          </p:cNvSpPr>
          <p:nvPr>
            <p:ph type="sldNum" sz="quarter" idx="4"/>
          </p:nvPr>
        </p:nvSpPr>
        <p:spPr>
          <a:xfrm>
            <a:off x="146304" y="4657725"/>
            <a:ext cx="457200" cy="3429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marL="0" lvl="0" indent="0" algn="r" rtl="0">
              <a:spcBef>
                <a:spcPts val="0"/>
              </a:spcBef>
              <a:spcAft>
                <a:spcPts val="0"/>
              </a:spcAft>
              <a:buNone/>
            </a:pPr>
            <a:fld id="{00000000-1234-1234-1234-123412341234}" type="slidenum">
              <a:rPr lang="en" smtClean="0"/>
              <a:t>‹#›</a:t>
            </a:fld>
            <a:endParaRPr lang="en"/>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8" r:id="rId12"/>
  </p:sldLayoutIdLs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hyperlink" Target="http://www.turnofftheredlight.ie/" TargetMode="External"/><Relationship Id="rId3" Type="http://schemas.openxmlformats.org/officeDocument/2006/relationships/image" Target="../media/image3.png"/><Relationship Id="rId7" Type="http://schemas.openxmlformats.org/officeDocument/2006/relationships/hyperlink" Target="http://www.immigrantcouncil.ie/"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www.blueblindfold.ie/" TargetMode="External"/><Relationship Id="rId5" Type="http://schemas.openxmlformats.org/officeDocument/2006/relationships/hyperlink" Target="http://www.ruhama.ie/" TargetMode="External"/><Relationship Id="rId10" Type="http://schemas.openxmlformats.org/officeDocument/2006/relationships/image" Target="../media/image23.png"/><Relationship Id="rId4" Type="http://schemas.openxmlformats.org/officeDocument/2006/relationships/hyperlink" Target="http://www.aptireland.org/" TargetMode="External"/><Relationship Id="rId9" Type="http://schemas.openxmlformats.org/officeDocument/2006/relationships/hyperlink" Target="http://www.tirzah.i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104EE-6B32-BF4C-A507-9544AB5713A4}"/>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71736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400110"/>
          </a:xfrm>
          <a:prstGeom prst="rect">
            <a:avLst/>
          </a:prstGeom>
          <a:noFill/>
        </p:spPr>
        <p:txBody>
          <a:bodyPr wrap="square" rtlCol="0">
            <a:spAutoFit/>
          </a:bodyPr>
          <a:lstStyle/>
          <a:p>
            <a:r>
              <a:rPr lang="en-US" sz="2000" dirty="0">
                <a:solidFill>
                  <a:srgbClr val="ED1B24"/>
                </a:solidFill>
              </a:rPr>
              <a:t>Who is trafficked?</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200" y="1297110"/>
            <a:ext cx="5202000" cy="2554545"/>
          </a:xfrm>
          <a:prstGeom prst="rect">
            <a:avLst/>
          </a:prstGeom>
          <a:noFill/>
        </p:spPr>
        <p:txBody>
          <a:bodyPr wrap="square" rtlCol="0">
            <a:spAutoFit/>
          </a:bodyPr>
          <a:lstStyle/>
          <a:p>
            <a:r>
              <a:rPr lang="en-IE" sz="2000" b="1" dirty="0"/>
              <a:t>Particularly vulnerable are:</a:t>
            </a:r>
          </a:p>
          <a:p>
            <a:pPr marL="342900" indent="-342900">
              <a:buFont typeface="Arial" panose="020B0604020202020204" pitchFamily="34" charset="0"/>
              <a:buChar char="•"/>
            </a:pPr>
            <a:r>
              <a:rPr lang="en-IE" sz="2000" dirty="0"/>
              <a:t>Women and children.</a:t>
            </a:r>
          </a:p>
          <a:p>
            <a:pPr marL="342900" indent="-342900">
              <a:buFont typeface="Arial" panose="020B0604020202020204" pitchFamily="34" charset="0"/>
              <a:buChar char="•"/>
            </a:pPr>
            <a:r>
              <a:rPr lang="en-IE" sz="2000" dirty="0"/>
              <a:t>People lacking money/opportunities.</a:t>
            </a:r>
          </a:p>
          <a:p>
            <a:pPr marL="342900" indent="-342900">
              <a:buFont typeface="Arial" panose="020B0604020202020204" pitchFamily="34" charset="0"/>
              <a:buChar char="•"/>
            </a:pPr>
            <a:r>
              <a:rPr lang="en-IE" sz="2000" dirty="0"/>
              <a:t>People wishing to improve their lives, from all backgrounds, races, and classes.</a:t>
            </a:r>
          </a:p>
          <a:p>
            <a:pPr marL="342900" indent="-342900">
              <a:buFont typeface="Arial" panose="020B0604020202020204" pitchFamily="34" charset="0"/>
              <a:buChar char="•"/>
            </a:pPr>
            <a:r>
              <a:rPr lang="en-IE" sz="2000" dirty="0"/>
              <a:t>Unskilled labourers.</a:t>
            </a:r>
          </a:p>
          <a:p>
            <a:pPr marL="342900" indent="-342900">
              <a:buFont typeface="Arial" panose="020B0604020202020204" pitchFamily="34" charset="0"/>
              <a:buChar char="•"/>
            </a:pPr>
            <a:r>
              <a:rPr lang="en-IE" sz="2000" dirty="0"/>
              <a:t>Undocumented migrants.</a:t>
            </a:r>
          </a:p>
          <a:p>
            <a:pPr marL="342900" indent="-342900">
              <a:buFont typeface="Arial" panose="020B0604020202020204" pitchFamily="34" charset="0"/>
              <a:buChar char="•"/>
            </a:pPr>
            <a:r>
              <a:rPr lang="en-IE" sz="2000" dirty="0"/>
              <a:t>Oppressed ethnic/cultural groups.</a:t>
            </a:r>
          </a:p>
        </p:txBody>
      </p:sp>
      <p:pic>
        <p:nvPicPr>
          <p:cNvPr id="8" name="Picture 7">
            <a:extLst>
              <a:ext uri="{FF2B5EF4-FFF2-40B4-BE49-F238E27FC236}">
                <a16:creationId xmlns:a16="http://schemas.microsoft.com/office/drawing/2014/main" id="{0C75FC76-3597-7D4F-9825-6231AC4AEA8F}"/>
              </a:ext>
            </a:extLst>
          </p:cNvPr>
          <p:cNvPicPr>
            <a:picLocks noChangeAspect="1"/>
          </p:cNvPicPr>
          <p:nvPr/>
        </p:nvPicPr>
        <p:blipFill>
          <a:blip r:embed="rId4"/>
          <a:srcRect/>
          <a:stretch/>
        </p:blipFill>
        <p:spPr>
          <a:xfrm>
            <a:off x="6328800" y="0"/>
            <a:ext cx="2358000" cy="3507525"/>
          </a:xfrm>
          <a:prstGeom prst="rect">
            <a:avLst/>
          </a:prstGeom>
        </p:spPr>
      </p:pic>
    </p:spTree>
    <p:extLst>
      <p:ext uri="{BB962C8B-B14F-4D97-AF65-F5344CB8AC3E}">
        <p14:creationId xmlns:p14="http://schemas.microsoft.com/office/powerpoint/2010/main" val="126852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400110"/>
          </a:xfrm>
          <a:prstGeom prst="rect">
            <a:avLst/>
          </a:prstGeom>
          <a:noFill/>
        </p:spPr>
        <p:txBody>
          <a:bodyPr wrap="square" rtlCol="0">
            <a:spAutoFit/>
          </a:bodyPr>
          <a:lstStyle/>
          <a:p>
            <a:r>
              <a:rPr lang="en-US" sz="2000" dirty="0">
                <a:solidFill>
                  <a:srgbClr val="ED1B24"/>
                </a:solidFill>
              </a:rPr>
              <a:t>Who are the traffickers?</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200" y="1297110"/>
            <a:ext cx="5202000" cy="2862322"/>
          </a:xfrm>
          <a:prstGeom prst="rect">
            <a:avLst/>
          </a:prstGeom>
          <a:noFill/>
        </p:spPr>
        <p:txBody>
          <a:bodyPr wrap="square" rtlCol="0">
            <a:spAutoFit/>
          </a:bodyPr>
          <a:lstStyle/>
          <a:p>
            <a:r>
              <a:rPr lang="en-IE" sz="2000" b="1" dirty="0"/>
              <a:t>Traffickers can have many faces:</a:t>
            </a:r>
          </a:p>
          <a:p>
            <a:pPr marL="342900" indent="-342900">
              <a:buFont typeface="Arial" panose="020B0604020202020204" pitchFamily="34" charset="0"/>
              <a:buChar char="•"/>
            </a:pPr>
            <a:endParaRPr lang="en-IE" sz="2000" dirty="0"/>
          </a:p>
          <a:p>
            <a:pPr marL="342900" indent="-342900">
              <a:buFont typeface="Arial" panose="020B0604020202020204" pitchFamily="34" charset="0"/>
              <a:buChar char="•"/>
            </a:pPr>
            <a:r>
              <a:rPr lang="en-IE" sz="2000" dirty="0"/>
              <a:t>Male &amp; Female.</a:t>
            </a:r>
          </a:p>
          <a:p>
            <a:pPr marL="342900" indent="-342900">
              <a:buFont typeface="Arial" panose="020B0604020202020204" pitchFamily="34" charset="0"/>
              <a:buChar char="•"/>
            </a:pPr>
            <a:endParaRPr lang="en-IE" sz="2000" dirty="0"/>
          </a:p>
          <a:p>
            <a:pPr marL="342900" indent="-342900">
              <a:buFont typeface="Arial" panose="020B0604020202020204" pitchFamily="34" charset="0"/>
              <a:buChar char="•"/>
            </a:pPr>
            <a:r>
              <a:rPr lang="en-IE" sz="2000" dirty="0"/>
              <a:t>Members of organised gangs.</a:t>
            </a:r>
          </a:p>
          <a:p>
            <a:pPr marL="342900" indent="-342900">
              <a:buFont typeface="Arial" panose="020B0604020202020204" pitchFamily="34" charset="0"/>
              <a:buChar char="•"/>
            </a:pPr>
            <a:endParaRPr lang="en-IE" sz="2000" dirty="0"/>
          </a:p>
          <a:p>
            <a:pPr marL="342900" indent="-342900">
              <a:buFont typeface="Arial" panose="020B0604020202020204" pitchFamily="34" charset="0"/>
              <a:buChar char="•"/>
            </a:pPr>
            <a:r>
              <a:rPr lang="en-IE" sz="2000" dirty="0"/>
              <a:t>Boyfriends.</a:t>
            </a:r>
          </a:p>
          <a:p>
            <a:pPr marL="342900" indent="-342900">
              <a:buFont typeface="Arial" panose="020B0604020202020204" pitchFamily="34" charset="0"/>
              <a:buChar char="•"/>
            </a:pPr>
            <a:endParaRPr lang="en-IE" sz="2000" dirty="0"/>
          </a:p>
          <a:p>
            <a:pPr marL="342900" indent="-342900">
              <a:buFont typeface="Arial" panose="020B0604020202020204" pitchFamily="34" charset="0"/>
              <a:buChar char="•"/>
            </a:pPr>
            <a:r>
              <a:rPr lang="en-IE" sz="2000" dirty="0"/>
              <a:t>Family &amp; Friends.</a:t>
            </a:r>
          </a:p>
        </p:txBody>
      </p:sp>
      <p:pic>
        <p:nvPicPr>
          <p:cNvPr id="8" name="Picture 7">
            <a:extLst>
              <a:ext uri="{FF2B5EF4-FFF2-40B4-BE49-F238E27FC236}">
                <a16:creationId xmlns:a16="http://schemas.microsoft.com/office/drawing/2014/main" id="{0C75FC76-3597-7D4F-9825-6231AC4AEA8F}"/>
              </a:ext>
            </a:extLst>
          </p:cNvPr>
          <p:cNvPicPr>
            <a:picLocks noChangeAspect="1"/>
          </p:cNvPicPr>
          <p:nvPr/>
        </p:nvPicPr>
        <p:blipFill>
          <a:blip r:embed="rId4"/>
          <a:srcRect/>
          <a:stretch/>
        </p:blipFill>
        <p:spPr>
          <a:xfrm>
            <a:off x="6328800" y="0"/>
            <a:ext cx="2358000" cy="3507525"/>
          </a:xfrm>
          <a:prstGeom prst="rect">
            <a:avLst/>
          </a:prstGeom>
        </p:spPr>
      </p:pic>
    </p:spTree>
    <p:extLst>
      <p:ext uri="{BB962C8B-B14F-4D97-AF65-F5344CB8AC3E}">
        <p14:creationId xmlns:p14="http://schemas.microsoft.com/office/powerpoint/2010/main" val="248079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400110"/>
          </a:xfrm>
          <a:prstGeom prst="rect">
            <a:avLst/>
          </a:prstGeom>
          <a:noFill/>
        </p:spPr>
        <p:txBody>
          <a:bodyPr wrap="square" rtlCol="0">
            <a:spAutoFit/>
          </a:bodyPr>
          <a:lstStyle/>
          <a:p>
            <a:r>
              <a:rPr lang="en-US" sz="2000" dirty="0">
                <a:solidFill>
                  <a:srgbClr val="ED1B24"/>
                </a:solidFill>
              </a:rPr>
              <a:t>How are people trafficked?</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200" y="1297110"/>
            <a:ext cx="5202000" cy="2554545"/>
          </a:xfrm>
          <a:prstGeom prst="rect">
            <a:avLst/>
          </a:prstGeom>
          <a:noFill/>
        </p:spPr>
        <p:txBody>
          <a:bodyPr wrap="square" rtlCol="0">
            <a:spAutoFit/>
          </a:bodyPr>
          <a:lstStyle/>
          <a:p>
            <a:r>
              <a:rPr lang="en-IE" sz="2000" b="1" dirty="0"/>
              <a:t>Traffickers recruit through:</a:t>
            </a:r>
          </a:p>
          <a:p>
            <a:endParaRPr lang="en-IE" sz="2000" b="1" dirty="0"/>
          </a:p>
          <a:p>
            <a:pPr marL="342900" indent="-342900">
              <a:buFont typeface="Arial" panose="020B0604020202020204" pitchFamily="34" charset="0"/>
              <a:buChar char="•"/>
            </a:pPr>
            <a:r>
              <a:rPr lang="en-IE" sz="2000" dirty="0"/>
              <a:t>Fake job ads: </a:t>
            </a:r>
            <a:r>
              <a:rPr lang="en-IE" sz="2000" i="1" dirty="0"/>
              <a:t>care work, modelling, dancing, hotel/bar work/study/travel.</a:t>
            </a:r>
          </a:p>
          <a:p>
            <a:pPr marL="342900" indent="-342900">
              <a:buFont typeface="Arial" panose="020B0604020202020204" pitchFamily="34" charset="0"/>
              <a:buChar char="•"/>
            </a:pPr>
            <a:endParaRPr lang="en-IE" sz="2000" dirty="0"/>
          </a:p>
          <a:p>
            <a:pPr marL="342900" indent="-342900">
              <a:buFont typeface="Arial" panose="020B0604020202020204" pitchFamily="34" charset="0"/>
              <a:buChar char="•"/>
            </a:pPr>
            <a:r>
              <a:rPr lang="en-IE" sz="2000" dirty="0"/>
              <a:t>Casual acquaintance/ “friends”.</a:t>
            </a:r>
          </a:p>
          <a:p>
            <a:pPr marL="342900" indent="-342900">
              <a:buFont typeface="Arial" panose="020B0604020202020204" pitchFamily="34" charset="0"/>
              <a:buChar char="•"/>
            </a:pPr>
            <a:endParaRPr lang="en-IE" sz="2000" dirty="0"/>
          </a:p>
          <a:p>
            <a:pPr marL="342900" indent="-342900">
              <a:buFont typeface="Arial" panose="020B0604020202020204" pitchFamily="34" charset="0"/>
              <a:buChar char="•"/>
            </a:pPr>
            <a:r>
              <a:rPr lang="en-IE" sz="2000" dirty="0"/>
              <a:t>Grooming – often online.</a:t>
            </a:r>
          </a:p>
        </p:txBody>
      </p:sp>
      <p:pic>
        <p:nvPicPr>
          <p:cNvPr id="8" name="Picture 7">
            <a:extLst>
              <a:ext uri="{FF2B5EF4-FFF2-40B4-BE49-F238E27FC236}">
                <a16:creationId xmlns:a16="http://schemas.microsoft.com/office/drawing/2014/main" id="{0C75FC76-3597-7D4F-9825-6231AC4AEA8F}"/>
              </a:ext>
            </a:extLst>
          </p:cNvPr>
          <p:cNvPicPr>
            <a:picLocks noChangeAspect="1"/>
          </p:cNvPicPr>
          <p:nvPr/>
        </p:nvPicPr>
        <p:blipFill>
          <a:blip r:embed="rId4"/>
          <a:srcRect/>
          <a:stretch/>
        </p:blipFill>
        <p:spPr>
          <a:xfrm>
            <a:off x="6328800" y="0"/>
            <a:ext cx="2358000" cy="3507525"/>
          </a:xfrm>
          <a:prstGeom prst="rect">
            <a:avLst/>
          </a:prstGeom>
        </p:spPr>
      </p:pic>
    </p:spTree>
    <p:extLst>
      <p:ext uri="{BB962C8B-B14F-4D97-AF65-F5344CB8AC3E}">
        <p14:creationId xmlns:p14="http://schemas.microsoft.com/office/powerpoint/2010/main" val="156622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rc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400110"/>
          </a:xfrm>
          <a:prstGeom prst="rect">
            <a:avLst/>
          </a:prstGeom>
          <a:noFill/>
        </p:spPr>
        <p:txBody>
          <a:bodyPr wrap="square" rtlCol="0">
            <a:spAutoFit/>
          </a:bodyPr>
          <a:lstStyle/>
          <a:p>
            <a:r>
              <a:rPr lang="en-US" sz="2000" dirty="0">
                <a:solidFill>
                  <a:srgbClr val="ED1B24"/>
                </a:solidFill>
              </a:rPr>
              <a:t>Extracts from profiles…</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200" y="1297110"/>
            <a:ext cx="5266800" cy="738664"/>
          </a:xfrm>
          <a:prstGeom prst="rect">
            <a:avLst/>
          </a:prstGeom>
          <a:noFill/>
        </p:spPr>
        <p:txBody>
          <a:bodyPr wrap="square" rtlCol="0">
            <a:spAutoFit/>
          </a:bodyPr>
          <a:lstStyle/>
          <a:p>
            <a:r>
              <a:rPr lang="en-IE" b="1" dirty="0">
                <a:solidFill>
                  <a:schemeClr val="bg1">
                    <a:lumMod val="95000"/>
                  </a:schemeClr>
                </a:solidFill>
              </a:rPr>
              <a:t>Julia </a:t>
            </a:r>
            <a:r>
              <a:rPr lang="en-IE" dirty="0">
                <a:solidFill>
                  <a:schemeClr val="bg1">
                    <a:lumMod val="95000"/>
                  </a:schemeClr>
                </a:solidFill>
              </a:rPr>
              <a:t>aged 17, was given clothes and boots and a bag of condoms and told to do anything that clients wanted. Forced to have sex with a minimum of four men per night. </a:t>
            </a:r>
          </a:p>
        </p:txBody>
      </p:sp>
      <p:sp>
        <p:nvSpPr>
          <p:cNvPr id="7" name="TextBox 6">
            <a:extLst>
              <a:ext uri="{FF2B5EF4-FFF2-40B4-BE49-F238E27FC236}">
                <a16:creationId xmlns:a16="http://schemas.microsoft.com/office/drawing/2014/main" id="{F61751DB-985A-554F-935A-DE290EE089F1}"/>
              </a:ext>
            </a:extLst>
          </p:cNvPr>
          <p:cNvSpPr txBox="1"/>
          <p:nvPr/>
        </p:nvSpPr>
        <p:spPr>
          <a:xfrm>
            <a:off x="457200" y="2346837"/>
            <a:ext cx="5266800" cy="523220"/>
          </a:xfrm>
          <a:prstGeom prst="rect">
            <a:avLst/>
          </a:prstGeom>
          <a:noFill/>
        </p:spPr>
        <p:txBody>
          <a:bodyPr wrap="square" rtlCol="0">
            <a:spAutoFit/>
          </a:bodyPr>
          <a:lstStyle/>
          <a:p>
            <a:r>
              <a:rPr lang="en-IE" b="1" dirty="0" err="1">
                <a:solidFill>
                  <a:schemeClr val="bg1">
                    <a:lumMod val="95000"/>
                  </a:schemeClr>
                </a:solidFill>
              </a:rPr>
              <a:t>Kiky</a:t>
            </a:r>
            <a:r>
              <a:rPr lang="en-IE" b="1" dirty="0">
                <a:solidFill>
                  <a:schemeClr val="bg1">
                    <a:lumMod val="95000"/>
                  </a:schemeClr>
                </a:solidFill>
              </a:rPr>
              <a:t> </a:t>
            </a:r>
            <a:r>
              <a:rPr lang="en-IE" dirty="0">
                <a:solidFill>
                  <a:schemeClr val="bg1">
                    <a:lumMod val="95000"/>
                  </a:schemeClr>
                </a:solidFill>
              </a:rPr>
              <a:t>from Nigeria, was held in total captivity in a house in Ireland for two years. </a:t>
            </a:r>
          </a:p>
        </p:txBody>
      </p:sp>
      <p:sp>
        <p:nvSpPr>
          <p:cNvPr id="9" name="TextBox 8">
            <a:extLst>
              <a:ext uri="{FF2B5EF4-FFF2-40B4-BE49-F238E27FC236}">
                <a16:creationId xmlns:a16="http://schemas.microsoft.com/office/drawing/2014/main" id="{5CC7619D-A4BE-F24D-AAD8-DDA3FA7025D8}"/>
              </a:ext>
            </a:extLst>
          </p:cNvPr>
          <p:cNvSpPr txBox="1"/>
          <p:nvPr/>
        </p:nvSpPr>
        <p:spPr>
          <a:xfrm>
            <a:off x="457200" y="3181120"/>
            <a:ext cx="5266800" cy="954107"/>
          </a:xfrm>
          <a:prstGeom prst="rect">
            <a:avLst/>
          </a:prstGeom>
          <a:noFill/>
        </p:spPr>
        <p:txBody>
          <a:bodyPr wrap="square" rtlCol="0">
            <a:spAutoFit/>
          </a:bodyPr>
          <a:lstStyle/>
          <a:p>
            <a:r>
              <a:rPr lang="en-IE" b="1" dirty="0">
                <a:solidFill>
                  <a:schemeClr val="bg1">
                    <a:lumMod val="95000"/>
                  </a:schemeClr>
                </a:solidFill>
              </a:rPr>
              <a:t>Lydia </a:t>
            </a:r>
            <a:r>
              <a:rPr lang="en-IE" dirty="0">
                <a:solidFill>
                  <a:schemeClr val="bg1">
                    <a:lumMod val="95000"/>
                  </a:schemeClr>
                </a:solidFill>
              </a:rPr>
              <a:t>from Poland, was chaperoned daily to a brothel in Italy and her movements were controlled. When she returned each day, her trafficker raped her in the apartment. She was subsequently brought to Ireland and forced into prostitution. </a:t>
            </a:r>
          </a:p>
        </p:txBody>
      </p:sp>
    </p:spTree>
    <p:extLst>
      <p:ext uri="{BB962C8B-B14F-4D97-AF65-F5344CB8AC3E}">
        <p14:creationId xmlns:p14="http://schemas.microsoft.com/office/powerpoint/2010/main" val="298451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400110"/>
          </a:xfrm>
          <a:prstGeom prst="rect">
            <a:avLst/>
          </a:prstGeom>
          <a:noFill/>
        </p:spPr>
        <p:txBody>
          <a:bodyPr wrap="square" rtlCol="0">
            <a:spAutoFit/>
          </a:bodyPr>
          <a:lstStyle/>
          <a:p>
            <a:r>
              <a:rPr lang="en-US" sz="2000" dirty="0">
                <a:solidFill>
                  <a:srgbClr val="ED1B24"/>
                </a:solidFill>
              </a:rPr>
              <a:t>Why don’t trafficked persons escape?</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200" y="1297110"/>
            <a:ext cx="5202000" cy="2554545"/>
          </a:xfrm>
          <a:prstGeom prst="rect">
            <a:avLst/>
          </a:prstGeom>
          <a:noFill/>
        </p:spPr>
        <p:txBody>
          <a:bodyPr wrap="square" rtlCol="0">
            <a:spAutoFit/>
          </a:bodyPr>
          <a:lstStyle/>
          <a:p>
            <a:pPr marL="342900" indent="-342900">
              <a:buFont typeface="Arial" panose="020B0604020202020204" pitchFamily="34" charset="0"/>
              <a:buChar char="•"/>
            </a:pPr>
            <a:r>
              <a:rPr lang="en-IE" sz="2000" b="1" dirty="0"/>
              <a:t>Violence: </a:t>
            </a:r>
            <a:r>
              <a:rPr lang="en-IE" sz="2000" dirty="0"/>
              <a:t>Rape and beatings force them to comply</a:t>
            </a:r>
          </a:p>
          <a:p>
            <a:pPr marL="342900" indent="-342900">
              <a:buFont typeface="Arial" panose="020B0604020202020204" pitchFamily="34" charset="0"/>
              <a:buChar char="•"/>
            </a:pPr>
            <a:endParaRPr lang="en-IE" sz="2000" dirty="0"/>
          </a:p>
          <a:p>
            <a:pPr marL="342900" indent="-342900">
              <a:buFont typeface="Arial" panose="020B0604020202020204" pitchFamily="34" charset="0"/>
              <a:buChar char="•"/>
            </a:pPr>
            <a:r>
              <a:rPr lang="en-IE" sz="2000" b="1" dirty="0"/>
              <a:t>Threats/blackmail </a:t>
            </a:r>
            <a:r>
              <a:rPr lang="en-IE" sz="2000" dirty="0"/>
              <a:t>against their families back home.</a:t>
            </a:r>
          </a:p>
          <a:p>
            <a:pPr marL="342900" indent="-342900">
              <a:buFont typeface="Arial" panose="020B0604020202020204" pitchFamily="34" charset="0"/>
              <a:buChar char="•"/>
            </a:pPr>
            <a:endParaRPr lang="en-IE" sz="2000" dirty="0"/>
          </a:p>
          <a:p>
            <a:pPr marL="342900" indent="-342900">
              <a:buFont typeface="Arial" panose="020B0604020202020204" pitchFamily="34" charset="0"/>
              <a:buChar char="•"/>
            </a:pPr>
            <a:r>
              <a:rPr lang="en-IE" sz="2000" b="1" dirty="0"/>
              <a:t>Debt servitude: </a:t>
            </a:r>
            <a:r>
              <a:rPr lang="en-IE" sz="2000" dirty="0"/>
              <a:t>Held in bondage and responsible to trafficker.</a:t>
            </a:r>
          </a:p>
        </p:txBody>
      </p:sp>
      <p:pic>
        <p:nvPicPr>
          <p:cNvPr id="8" name="Picture 7">
            <a:extLst>
              <a:ext uri="{FF2B5EF4-FFF2-40B4-BE49-F238E27FC236}">
                <a16:creationId xmlns:a16="http://schemas.microsoft.com/office/drawing/2014/main" id="{0C75FC76-3597-7D4F-9825-6231AC4AEA8F}"/>
              </a:ext>
            </a:extLst>
          </p:cNvPr>
          <p:cNvPicPr>
            <a:picLocks noChangeAspect="1"/>
          </p:cNvPicPr>
          <p:nvPr/>
        </p:nvPicPr>
        <p:blipFill>
          <a:blip r:embed="rId4"/>
          <a:srcRect/>
          <a:stretch/>
        </p:blipFill>
        <p:spPr>
          <a:xfrm>
            <a:off x="6328800" y="0"/>
            <a:ext cx="2358000" cy="3507525"/>
          </a:xfrm>
          <a:prstGeom prst="rect">
            <a:avLst/>
          </a:prstGeom>
        </p:spPr>
      </p:pic>
    </p:spTree>
    <p:extLst>
      <p:ext uri="{BB962C8B-B14F-4D97-AF65-F5344CB8AC3E}">
        <p14:creationId xmlns:p14="http://schemas.microsoft.com/office/powerpoint/2010/main" val="262287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400110"/>
          </a:xfrm>
          <a:prstGeom prst="rect">
            <a:avLst/>
          </a:prstGeom>
          <a:noFill/>
        </p:spPr>
        <p:txBody>
          <a:bodyPr wrap="square" rtlCol="0">
            <a:spAutoFit/>
          </a:bodyPr>
          <a:lstStyle/>
          <a:p>
            <a:r>
              <a:rPr lang="en-US" sz="2000" dirty="0">
                <a:solidFill>
                  <a:srgbClr val="ED1B24"/>
                </a:solidFill>
              </a:rPr>
              <a:t>Some statistics…</a:t>
            </a:r>
          </a:p>
        </p:txBody>
      </p:sp>
      <p:graphicFrame>
        <p:nvGraphicFramePr>
          <p:cNvPr id="7" name="Chart 6">
            <a:extLst>
              <a:ext uri="{FF2B5EF4-FFF2-40B4-BE49-F238E27FC236}">
                <a16:creationId xmlns:a16="http://schemas.microsoft.com/office/drawing/2014/main" id="{73507AC8-43DD-D34D-8F90-E6C83B46877E}"/>
              </a:ext>
            </a:extLst>
          </p:cNvPr>
          <p:cNvGraphicFramePr/>
          <p:nvPr>
            <p:extLst>
              <p:ext uri="{D42A27DB-BD31-4B8C-83A1-F6EECF244321}">
                <p14:modId xmlns:p14="http://schemas.microsoft.com/office/powerpoint/2010/main" val="3935839203"/>
              </p:ext>
            </p:extLst>
          </p:nvPr>
        </p:nvGraphicFramePr>
        <p:xfrm>
          <a:off x="591671" y="1295403"/>
          <a:ext cx="1702299" cy="1847467"/>
        </p:xfrm>
        <a:graphic>
          <a:graphicData uri="http://schemas.openxmlformats.org/drawingml/2006/chart">
            <c:chart xmlns:c="http://schemas.openxmlformats.org/drawingml/2006/chart" xmlns:r="http://schemas.openxmlformats.org/officeDocument/2006/relationships" r:id="rId4"/>
          </a:graphicData>
        </a:graphic>
      </p:graphicFrame>
      <p:sp>
        <p:nvSpPr>
          <p:cNvPr id="9" name="Oval 8">
            <a:extLst>
              <a:ext uri="{FF2B5EF4-FFF2-40B4-BE49-F238E27FC236}">
                <a16:creationId xmlns:a16="http://schemas.microsoft.com/office/drawing/2014/main" id="{5BA5CF7C-D876-4E42-A1D8-B29566CA451C}"/>
              </a:ext>
            </a:extLst>
          </p:cNvPr>
          <p:cNvSpPr/>
          <p:nvPr/>
        </p:nvSpPr>
        <p:spPr>
          <a:xfrm>
            <a:off x="976052" y="1752368"/>
            <a:ext cx="933536" cy="933536"/>
          </a:xfrm>
          <a:prstGeom prst="ellips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B35A56B-7FB3-904B-9E41-02020C6639D9}"/>
              </a:ext>
            </a:extLst>
          </p:cNvPr>
          <p:cNvSpPr txBox="1"/>
          <p:nvPr/>
        </p:nvSpPr>
        <p:spPr>
          <a:xfrm>
            <a:off x="591671" y="3142869"/>
            <a:ext cx="1702299" cy="830997"/>
          </a:xfrm>
          <a:prstGeom prst="rect">
            <a:avLst/>
          </a:prstGeom>
          <a:noFill/>
        </p:spPr>
        <p:txBody>
          <a:bodyPr wrap="square" rtlCol="0">
            <a:spAutoFit/>
          </a:bodyPr>
          <a:lstStyle/>
          <a:p>
            <a:pPr algn="ctr"/>
            <a:r>
              <a:rPr lang="en-IE" sz="1200" b="1" dirty="0">
                <a:solidFill>
                  <a:srgbClr val="ED1B24"/>
                </a:solidFill>
              </a:rPr>
              <a:t>75% </a:t>
            </a:r>
            <a:r>
              <a:rPr lang="en-IE" sz="1200" dirty="0"/>
              <a:t>of all trafficking victims globally are women and girls </a:t>
            </a:r>
          </a:p>
          <a:p>
            <a:pPr marL="342900" indent="-342900" algn="ctr">
              <a:buFont typeface="Arial" panose="020B0604020202020204" pitchFamily="34" charset="0"/>
              <a:buChar char="•"/>
            </a:pPr>
            <a:endParaRPr lang="en-IE" sz="1200" b="1" u="sng" dirty="0">
              <a:solidFill>
                <a:srgbClr val="ED1B24"/>
              </a:solidFill>
              <a:latin typeface="Arial" panose="020B0604020202020204" pitchFamily="34" charset="0"/>
              <a:cs typeface="Arial" panose="020B0604020202020204" pitchFamily="34" charset="0"/>
            </a:endParaRPr>
          </a:p>
        </p:txBody>
      </p:sp>
      <p:graphicFrame>
        <p:nvGraphicFramePr>
          <p:cNvPr id="11" name="Chart 10">
            <a:extLst>
              <a:ext uri="{FF2B5EF4-FFF2-40B4-BE49-F238E27FC236}">
                <a16:creationId xmlns:a16="http://schemas.microsoft.com/office/drawing/2014/main" id="{26B977B3-565C-9040-B9F7-36C3F8DFD238}"/>
              </a:ext>
            </a:extLst>
          </p:cNvPr>
          <p:cNvGraphicFramePr/>
          <p:nvPr>
            <p:extLst>
              <p:ext uri="{D42A27DB-BD31-4B8C-83A1-F6EECF244321}">
                <p14:modId xmlns:p14="http://schemas.microsoft.com/office/powerpoint/2010/main" val="2440862884"/>
              </p:ext>
            </p:extLst>
          </p:nvPr>
        </p:nvGraphicFramePr>
        <p:xfrm>
          <a:off x="2670632" y="1295402"/>
          <a:ext cx="1702299" cy="1847467"/>
        </p:xfrm>
        <a:graphic>
          <a:graphicData uri="http://schemas.openxmlformats.org/drawingml/2006/chart">
            <c:chart xmlns:c="http://schemas.openxmlformats.org/drawingml/2006/chart" xmlns:r="http://schemas.openxmlformats.org/officeDocument/2006/relationships" r:id="rId5"/>
          </a:graphicData>
        </a:graphic>
      </p:graphicFrame>
      <p:sp>
        <p:nvSpPr>
          <p:cNvPr id="12" name="Oval 11">
            <a:extLst>
              <a:ext uri="{FF2B5EF4-FFF2-40B4-BE49-F238E27FC236}">
                <a16:creationId xmlns:a16="http://schemas.microsoft.com/office/drawing/2014/main" id="{F543E5F9-AD9E-994B-94CF-D78E323032DF}"/>
              </a:ext>
            </a:extLst>
          </p:cNvPr>
          <p:cNvSpPr/>
          <p:nvPr/>
        </p:nvSpPr>
        <p:spPr>
          <a:xfrm>
            <a:off x="3055013" y="1752367"/>
            <a:ext cx="933536" cy="933536"/>
          </a:xfrm>
          <a:prstGeom prst="ellips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67F1D23-1AB9-1B4D-9E69-8C57D13D049E}"/>
              </a:ext>
            </a:extLst>
          </p:cNvPr>
          <p:cNvSpPr txBox="1"/>
          <p:nvPr/>
        </p:nvSpPr>
        <p:spPr>
          <a:xfrm>
            <a:off x="2670632" y="3142868"/>
            <a:ext cx="1702299" cy="1200329"/>
          </a:xfrm>
          <a:prstGeom prst="rect">
            <a:avLst/>
          </a:prstGeom>
          <a:noFill/>
        </p:spPr>
        <p:txBody>
          <a:bodyPr wrap="square" rtlCol="0">
            <a:spAutoFit/>
          </a:bodyPr>
          <a:lstStyle/>
          <a:p>
            <a:pPr algn="ctr"/>
            <a:r>
              <a:rPr lang="en-IE" sz="1200" b="1" dirty="0">
                <a:solidFill>
                  <a:srgbClr val="ED1B24"/>
                </a:solidFill>
              </a:rPr>
              <a:t>76% </a:t>
            </a:r>
            <a:r>
              <a:rPr lang="en-IE" sz="1200" dirty="0"/>
              <a:t>of victims in Europe are trafficked for sexual</a:t>
            </a:r>
          </a:p>
          <a:p>
            <a:pPr algn="ctr"/>
            <a:r>
              <a:rPr lang="en-IE" sz="1200" dirty="0"/>
              <a:t>exploitation (this figure is roughly the same for Ireland)</a:t>
            </a:r>
          </a:p>
        </p:txBody>
      </p:sp>
      <p:graphicFrame>
        <p:nvGraphicFramePr>
          <p:cNvPr id="14" name="Chart 13">
            <a:extLst>
              <a:ext uri="{FF2B5EF4-FFF2-40B4-BE49-F238E27FC236}">
                <a16:creationId xmlns:a16="http://schemas.microsoft.com/office/drawing/2014/main" id="{32B68FBE-0CF7-E14E-BEB4-ABF5FACC480D}"/>
              </a:ext>
            </a:extLst>
          </p:cNvPr>
          <p:cNvGraphicFramePr/>
          <p:nvPr>
            <p:extLst>
              <p:ext uri="{D42A27DB-BD31-4B8C-83A1-F6EECF244321}">
                <p14:modId xmlns:p14="http://schemas.microsoft.com/office/powerpoint/2010/main" val="937030252"/>
              </p:ext>
            </p:extLst>
          </p:nvPr>
        </p:nvGraphicFramePr>
        <p:xfrm>
          <a:off x="4749593" y="1295401"/>
          <a:ext cx="1702299" cy="1847467"/>
        </p:xfrm>
        <a:graphic>
          <a:graphicData uri="http://schemas.openxmlformats.org/drawingml/2006/chart">
            <c:chart xmlns:c="http://schemas.openxmlformats.org/drawingml/2006/chart" xmlns:r="http://schemas.openxmlformats.org/officeDocument/2006/relationships" r:id="rId6"/>
          </a:graphicData>
        </a:graphic>
      </p:graphicFrame>
      <p:sp>
        <p:nvSpPr>
          <p:cNvPr id="15" name="Oval 14">
            <a:extLst>
              <a:ext uri="{FF2B5EF4-FFF2-40B4-BE49-F238E27FC236}">
                <a16:creationId xmlns:a16="http://schemas.microsoft.com/office/drawing/2014/main" id="{28611C1D-5357-8541-A547-A3EA524B7DE5}"/>
              </a:ext>
            </a:extLst>
          </p:cNvPr>
          <p:cNvSpPr/>
          <p:nvPr/>
        </p:nvSpPr>
        <p:spPr>
          <a:xfrm>
            <a:off x="5133974" y="1752366"/>
            <a:ext cx="933536" cy="933536"/>
          </a:xfrm>
          <a:prstGeom prst="ellips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5F905DA-10B4-5F49-8EAF-F9CB7DD5D66B}"/>
              </a:ext>
            </a:extLst>
          </p:cNvPr>
          <p:cNvSpPr txBox="1"/>
          <p:nvPr/>
        </p:nvSpPr>
        <p:spPr>
          <a:xfrm>
            <a:off x="4749593" y="3142867"/>
            <a:ext cx="1702299" cy="1015663"/>
          </a:xfrm>
          <a:prstGeom prst="rect">
            <a:avLst/>
          </a:prstGeom>
          <a:noFill/>
        </p:spPr>
        <p:txBody>
          <a:bodyPr wrap="square" rtlCol="0">
            <a:spAutoFit/>
          </a:bodyPr>
          <a:lstStyle/>
          <a:p>
            <a:pPr algn="ctr"/>
            <a:r>
              <a:rPr lang="en-IE" sz="1200" b="1" dirty="0">
                <a:solidFill>
                  <a:srgbClr val="ED1B24"/>
                </a:solidFill>
              </a:rPr>
              <a:t>Up to 97% </a:t>
            </a:r>
            <a:r>
              <a:rPr lang="en-IE" sz="1200" dirty="0"/>
              <a:t>of women in indoor prostitution in Ireland are</a:t>
            </a:r>
          </a:p>
          <a:p>
            <a:pPr algn="ctr"/>
            <a:r>
              <a:rPr lang="en-IE" sz="1200" dirty="0"/>
              <a:t>migrant women</a:t>
            </a:r>
          </a:p>
          <a:p>
            <a:pPr algn="ctr"/>
            <a:r>
              <a:rPr lang="en-IE" sz="1200" dirty="0"/>
              <a:t>(3-13% are Irish)</a:t>
            </a:r>
          </a:p>
        </p:txBody>
      </p:sp>
      <p:graphicFrame>
        <p:nvGraphicFramePr>
          <p:cNvPr id="17" name="Chart 16">
            <a:extLst>
              <a:ext uri="{FF2B5EF4-FFF2-40B4-BE49-F238E27FC236}">
                <a16:creationId xmlns:a16="http://schemas.microsoft.com/office/drawing/2014/main" id="{8BD53508-DC75-9349-B647-314882804DD4}"/>
              </a:ext>
            </a:extLst>
          </p:cNvPr>
          <p:cNvGraphicFramePr/>
          <p:nvPr>
            <p:extLst>
              <p:ext uri="{D42A27DB-BD31-4B8C-83A1-F6EECF244321}">
                <p14:modId xmlns:p14="http://schemas.microsoft.com/office/powerpoint/2010/main" val="52950817"/>
              </p:ext>
            </p:extLst>
          </p:nvPr>
        </p:nvGraphicFramePr>
        <p:xfrm>
          <a:off x="6828554" y="1295400"/>
          <a:ext cx="1702299" cy="1847467"/>
        </p:xfrm>
        <a:graphic>
          <a:graphicData uri="http://schemas.openxmlformats.org/drawingml/2006/chart">
            <c:chart xmlns:c="http://schemas.openxmlformats.org/drawingml/2006/chart" xmlns:r="http://schemas.openxmlformats.org/officeDocument/2006/relationships" r:id="rId7"/>
          </a:graphicData>
        </a:graphic>
      </p:graphicFrame>
      <p:sp>
        <p:nvSpPr>
          <p:cNvPr id="18" name="Oval 17">
            <a:extLst>
              <a:ext uri="{FF2B5EF4-FFF2-40B4-BE49-F238E27FC236}">
                <a16:creationId xmlns:a16="http://schemas.microsoft.com/office/drawing/2014/main" id="{9EA6FE8A-4C20-E74B-9D96-75C909E746E1}"/>
              </a:ext>
            </a:extLst>
          </p:cNvPr>
          <p:cNvSpPr/>
          <p:nvPr/>
        </p:nvSpPr>
        <p:spPr>
          <a:xfrm>
            <a:off x="7212935" y="1752365"/>
            <a:ext cx="933536" cy="933536"/>
          </a:xfrm>
          <a:prstGeom prst="ellips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0327697-496F-DD43-BC32-561FA4EFD515}"/>
              </a:ext>
            </a:extLst>
          </p:cNvPr>
          <p:cNvSpPr txBox="1"/>
          <p:nvPr/>
        </p:nvSpPr>
        <p:spPr>
          <a:xfrm>
            <a:off x="6828554" y="3142866"/>
            <a:ext cx="1702299" cy="1015663"/>
          </a:xfrm>
          <a:prstGeom prst="rect">
            <a:avLst/>
          </a:prstGeom>
          <a:noFill/>
        </p:spPr>
        <p:txBody>
          <a:bodyPr wrap="square" rtlCol="0">
            <a:spAutoFit/>
          </a:bodyPr>
          <a:lstStyle/>
          <a:p>
            <a:pPr algn="ctr"/>
            <a:r>
              <a:rPr lang="en-IE" sz="1200" dirty="0"/>
              <a:t>There are </a:t>
            </a:r>
            <a:r>
              <a:rPr lang="en-IE" sz="1200" b="1" dirty="0">
                <a:solidFill>
                  <a:srgbClr val="ED1B24"/>
                </a:solidFill>
              </a:rPr>
              <a:t>at least 1,000 </a:t>
            </a:r>
            <a:r>
              <a:rPr lang="en-IE" sz="1200" dirty="0"/>
              <a:t>women (and girls) in indoor</a:t>
            </a:r>
          </a:p>
          <a:p>
            <a:pPr algn="ctr"/>
            <a:r>
              <a:rPr lang="en-IE" sz="1200" dirty="0"/>
              <a:t>prostitution at any one time in Ireland. </a:t>
            </a:r>
          </a:p>
        </p:txBody>
      </p:sp>
    </p:spTree>
    <p:extLst>
      <p:ext uri="{BB962C8B-B14F-4D97-AF65-F5344CB8AC3E}">
        <p14:creationId xmlns:p14="http://schemas.microsoft.com/office/powerpoint/2010/main" val="139810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400110"/>
          </a:xfrm>
          <a:prstGeom prst="rect">
            <a:avLst/>
          </a:prstGeom>
          <a:noFill/>
        </p:spPr>
        <p:txBody>
          <a:bodyPr wrap="square" rtlCol="0">
            <a:spAutoFit/>
          </a:bodyPr>
          <a:lstStyle/>
          <a:p>
            <a:r>
              <a:rPr lang="en-US" sz="2000" dirty="0">
                <a:solidFill>
                  <a:srgbClr val="ED1B24"/>
                </a:solidFill>
              </a:rPr>
              <a:t>Effects on trafficked persons</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200" y="1297110"/>
            <a:ext cx="4377018" cy="3170099"/>
          </a:xfrm>
          <a:prstGeom prst="rect">
            <a:avLst/>
          </a:prstGeom>
          <a:noFill/>
        </p:spPr>
        <p:txBody>
          <a:bodyPr wrap="square" rtlCol="0">
            <a:spAutoFit/>
          </a:bodyPr>
          <a:lstStyle/>
          <a:p>
            <a:pPr marL="342900" indent="-342900">
              <a:buFont typeface="Arial" panose="020B0604020202020204" pitchFamily="34" charset="0"/>
              <a:buChar char="•"/>
            </a:pPr>
            <a:r>
              <a:rPr lang="en-IE" sz="2000" dirty="0"/>
              <a:t>Lack of trust/Anger/Fear</a:t>
            </a:r>
          </a:p>
          <a:p>
            <a:pPr marL="342900" indent="-342900">
              <a:buFont typeface="Arial" panose="020B0604020202020204" pitchFamily="34" charset="0"/>
              <a:buChar char="•"/>
            </a:pPr>
            <a:endParaRPr lang="en-IE" sz="2000" dirty="0"/>
          </a:p>
          <a:p>
            <a:pPr marL="342900" indent="-342900">
              <a:buFont typeface="Arial" panose="020B0604020202020204" pitchFamily="34" charset="0"/>
              <a:buChar char="•"/>
            </a:pPr>
            <a:r>
              <a:rPr lang="en-IE" sz="2000" dirty="0"/>
              <a:t>Insecurity/Confusion</a:t>
            </a:r>
          </a:p>
          <a:p>
            <a:pPr marL="342900" indent="-342900">
              <a:buFont typeface="Arial" panose="020B0604020202020204" pitchFamily="34" charset="0"/>
              <a:buChar char="•"/>
            </a:pPr>
            <a:endParaRPr lang="en-IE" sz="2000" dirty="0"/>
          </a:p>
          <a:p>
            <a:pPr marL="342900" indent="-342900">
              <a:buFont typeface="Arial" panose="020B0604020202020204" pitchFamily="34" charset="0"/>
              <a:buChar char="•"/>
            </a:pPr>
            <a:r>
              <a:rPr lang="en-IE" sz="2000" dirty="0"/>
              <a:t>Shame/Guilt</a:t>
            </a:r>
          </a:p>
          <a:p>
            <a:pPr marL="342900" indent="-342900">
              <a:buFont typeface="Arial" panose="020B0604020202020204" pitchFamily="34" charset="0"/>
              <a:buChar char="•"/>
            </a:pPr>
            <a:endParaRPr lang="en-IE" sz="2000" dirty="0"/>
          </a:p>
          <a:p>
            <a:pPr marL="342900" indent="-342900">
              <a:buFont typeface="Arial" panose="020B0604020202020204" pitchFamily="34" charset="0"/>
              <a:buChar char="•"/>
            </a:pPr>
            <a:r>
              <a:rPr lang="en-IE" sz="2000" dirty="0"/>
              <a:t>Depression/Helplessness</a:t>
            </a:r>
          </a:p>
          <a:p>
            <a:pPr marL="342900" indent="-342900">
              <a:buFont typeface="Arial" panose="020B0604020202020204" pitchFamily="34" charset="0"/>
              <a:buChar char="•"/>
            </a:pPr>
            <a:endParaRPr lang="en-IE" sz="2000" dirty="0"/>
          </a:p>
          <a:p>
            <a:pPr marL="342900" indent="-342900">
              <a:buFont typeface="Arial" panose="020B0604020202020204" pitchFamily="34" charset="0"/>
              <a:buChar char="•"/>
            </a:pPr>
            <a:r>
              <a:rPr lang="en-IE" sz="2000" dirty="0"/>
              <a:t>Post-traumatic stress disorder – e.g. flashbacks</a:t>
            </a:r>
          </a:p>
        </p:txBody>
      </p:sp>
      <p:pic>
        <p:nvPicPr>
          <p:cNvPr id="8" name="Picture 7">
            <a:extLst>
              <a:ext uri="{FF2B5EF4-FFF2-40B4-BE49-F238E27FC236}">
                <a16:creationId xmlns:a16="http://schemas.microsoft.com/office/drawing/2014/main" id="{0C75FC76-3597-7D4F-9825-6231AC4AEA8F}"/>
              </a:ext>
            </a:extLst>
          </p:cNvPr>
          <p:cNvPicPr>
            <a:picLocks noChangeAspect="1"/>
          </p:cNvPicPr>
          <p:nvPr/>
        </p:nvPicPr>
        <p:blipFill>
          <a:blip r:embed="rId4"/>
          <a:srcRect/>
          <a:stretch/>
        </p:blipFill>
        <p:spPr>
          <a:xfrm>
            <a:off x="6328800" y="0"/>
            <a:ext cx="2358000" cy="3507525"/>
          </a:xfrm>
          <a:prstGeom prst="rect">
            <a:avLst/>
          </a:prstGeom>
        </p:spPr>
      </p:pic>
    </p:spTree>
    <p:extLst>
      <p:ext uri="{BB962C8B-B14F-4D97-AF65-F5344CB8AC3E}">
        <p14:creationId xmlns:p14="http://schemas.microsoft.com/office/powerpoint/2010/main" val="318101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400110"/>
          </a:xfrm>
          <a:prstGeom prst="rect">
            <a:avLst/>
          </a:prstGeom>
          <a:noFill/>
        </p:spPr>
        <p:txBody>
          <a:bodyPr wrap="square" rtlCol="0">
            <a:spAutoFit/>
          </a:bodyPr>
          <a:lstStyle/>
          <a:p>
            <a:r>
              <a:rPr lang="en-US" sz="2000" dirty="0">
                <a:solidFill>
                  <a:srgbClr val="ED1B24"/>
                </a:solidFill>
              </a:rPr>
              <a:t>Why should we care?</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199" y="1297110"/>
            <a:ext cx="4928347" cy="2862322"/>
          </a:xfrm>
          <a:prstGeom prst="rect">
            <a:avLst/>
          </a:prstGeom>
          <a:noFill/>
        </p:spPr>
        <p:txBody>
          <a:bodyPr wrap="square" rtlCol="0">
            <a:spAutoFit/>
          </a:bodyPr>
          <a:lstStyle/>
          <a:p>
            <a:r>
              <a:rPr lang="en-IE" sz="2000" b="1" dirty="0"/>
              <a:t>Trafficking:</a:t>
            </a:r>
          </a:p>
          <a:p>
            <a:endParaRPr lang="en-IE" sz="2000" dirty="0"/>
          </a:p>
          <a:p>
            <a:pPr marL="342900" indent="-342900">
              <a:buFont typeface="Arial" panose="020B0604020202020204" pitchFamily="34" charset="0"/>
              <a:buChar char="•"/>
            </a:pPr>
            <a:r>
              <a:rPr lang="en-IE" sz="2000" dirty="0"/>
              <a:t>Is the most shocking form of human rights abuse and modern slavery.</a:t>
            </a:r>
          </a:p>
          <a:p>
            <a:pPr marL="342900" indent="-342900">
              <a:buFont typeface="Arial" panose="020B0604020202020204" pitchFamily="34" charset="0"/>
              <a:buChar char="•"/>
            </a:pPr>
            <a:endParaRPr lang="en-IE" sz="2000" dirty="0"/>
          </a:p>
          <a:p>
            <a:pPr marL="342900" indent="-342900">
              <a:buFont typeface="Arial" panose="020B0604020202020204" pitchFamily="34" charset="0"/>
              <a:buChar char="•"/>
            </a:pPr>
            <a:r>
              <a:rPr lang="en-IE" sz="2000" dirty="0"/>
              <a:t>It can happen anywhere, even in our own communities.</a:t>
            </a:r>
          </a:p>
          <a:p>
            <a:pPr marL="342900" indent="-342900">
              <a:buFont typeface="Arial" panose="020B0604020202020204" pitchFamily="34" charset="0"/>
              <a:buChar char="•"/>
            </a:pPr>
            <a:endParaRPr lang="en-IE" sz="2000" dirty="0"/>
          </a:p>
          <a:p>
            <a:pPr marL="342900" indent="-342900">
              <a:buFont typeface="Arial" panose="020B0604020202020204" pitchFamily="34" charset="0"/>
              <a:buChar char="•"/>
            </a:pPr>
            <a:r>
              <a:rPr lang="en-IE" sz="2000" dirty="0"/>
              <a:t>It could happen to someone you know.</a:t>
            </a:r>
          </a:p>
        </p:txBody>
      </p:sp>
      <p:pic>
        <p:nvPicPr>
          <p:cNvPr id="8" name="Picture 7">
            <a:extLst>
              <a:ext uri="{FF2B5EF4-FFF2-40B4-BE49-F238E27FC236}">
                <a16:creationId xmlns:a16="http://schemas.microsoft.com/office/drawing/2014/main" id="{0C75FC76-3597-7D4F-9825-6231AC4AEA8F}"/>
              </a:ext>
            </a:extLst>
          </p:cNvPr>
          <p:cNvPicPr>
            <a:picLocks noChangeAspect="1"/>
          </p:cNvPicPr>
          <p:nvPr/>
        </p:nvPicPr>
        <p:blipFill>
          <a:blip r:embed="rId4"/>
          <a:srcRect/>
          <a:stretch/>
        </p:blipFill>
        <p:spPr>
          <a:xfrm>
            <a:off x="6328800" y="0"/>
            <a:ext cx="2358000" cy="3507525"/>
          </a:xfrm>
          <a:prstGeom prst="rect">
            <a:avLst/>
          </a:prstGeom>
        </p:spPr>
      </p:pic>
    </p:spTree>
    <p:extLst>
      <p:ext uri="{BB962C8B-B14F-4D97-AF65-F5344CB8AC3E}">
        <p14:creationId xmlns:p14="http://schemas.microsoft.com/office/powerpoint/2010/main" val="175772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rc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400110"/>
          </a:xfrm>
          <a:prstGeom prst="rect">
            <a:avLst/>
          </a:prstGeom>
          <a:noFill/>
        </p:spPr>
        <p:txBody>
          <a:bodyPr wrap="square" rtlCol="0">
            <a:spAutoFit/>
          </a:bodyPr>
          <a:lstStyle/>
          <a:p>
            <a:r>
              <a:rPr lang="en-US" sz="2000" dirty="0">
                <a:solidFill>
                  <a:srgbClr val="ED1B24"/>
                </a:solidFill>
              </a:rPr>
              <a:t>Trafficking Worldwide</a:t>
            </a:r>
          </a:p>
        </p:txBody>
      </p:sp>
      <p:sp>
        <p:nvSpPr>
          <p:cNvPr id="7" name="TextBox 6">
            <a:extLst>
              <a:ext uri="{FF2B5EF4-FFF2-40B4-BE49-F238E27FC236}">
                <a16:creationId xmlns:a16="http://schemas.microsoft.com/office/drawing/2014/main" id="{2AB5C5BC-79B1-4A4F-8B10-2A72E425BF89}"/>
              </a:ext>
            </a:extLst>
          </p:cNvPr>
          <p:cNvSpPr txBox="1"/>
          <p:nvPr/>
        </p:nvSpPr>
        <p:spPr>
          <a:xfrm>
            <a:off x="457200" y="4302530"/>
            <a:ext cx="8229600" cy="400110"/>
          </a:xfrm>
          <a:prstGeom prst="rect">
            <a:avLst/>
          </a:prstGeom>
          <a:noFill/>
        </p:spPr>
        <p:txBody>
          <a:bodyPr wrap="square" rtlCol="0">
            <a:spAutoFit/>
          </a:bodyPr>
          <a:lstStyle/>
          <a:p>
            <a:pPr algn="ctr"/>
            <a:r>
              <a:rPr lang="en-IE" sz="2000" dirty="0"/>
              <a:t>Approximately 20.9 million per year</a:t>
            </a:r>
          </a:p>
        </p:txBody>
      </p:sp>
    </p:spTree>
    <p:extLst>
      <p:ext uri="{BB962C8B-B14F-4D97-AF65-F5344CB8AC3E}">
        <p14:creationId xmlns:p14="http://schemas.microsoft.com/office/powerpoint/2010/main" val="370326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rc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707886"/>
          </a:xfrm>
          <a:prstGeom prst="rect">
            <a:avLst/>
          </a:prstGeom>
          <a:noFill/>
        </p:spPr>
        <p:txBody>
          <a:bodyPr wrap="square" rtlCol="0">
            <a:spAutoFit/>
          </a:bodyPr>
          <a:lstStyle/>
          <a:p>
            <a:r>
              <a:rPr lang="en-US" sz="2000" dirty="0">
                <a:solidFill>
                  <a:srgbClr val="ED1B24"/>
                </a:solidFill>
              </a:rPr>
              <a:t>UN Palermo Protocol</a:t>
            </a:r>
          </a:p>
          <a:p>
            <a:r>
              <a:rPr lang="en-US" sz="2000" dirty="0">
                <a:solidFill>
                  <a:srgbClr val="ED1B24"/>
                </a:solidFill>
              </a:rPr>
              <a:t>(2000)</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199" y="1297110"/>
            <a:ext cx="3879477" cy="3108543"/>
          </a:xfrm>
          <a:prstGeom prst="rect">
            <a:avLst/>
          </a:prstGeom>
          <a:noFill/>
        </p:spPr>
        <p:txBody>
          <a:bodyPr wrap="square" rtlCol="0">
            <a:spAutoFit/>
          </a:bodyPr>
          <a:lstStyle/>
          <a:p>
            <a:r>
              <a:rPr lang="en-IE" b="1" dirty="0">
                <a:solidFill>
                  <a:srgbClr val="ED1B24"/>
                </a:solidFill>
              </a:rPr>
              <a:t>ACTION</a:t>
            </a:r>
            <a:endParaRPr lang="en-IE" dirty="0">
              <a:solidFill>
                <a:srgbClr val="ED1B24"/>
              </a:solidFill>
            </a:endParaRPr>
          </a:p>
          <a:p>
            <a:r>
              <a:rPr lang="en-IE" i="1" dirty="0"/>
              <a:t>‘the recruitment, transportation, transfer, harbouring or receipt of persons’</a:t>
            </a:r>
          </a:p>
          <a:p>
            <a:endParaRPr lang="en-IE" dirty="0"/>
          </a:p>
          <a:p>
            <a:r>
              <a:rPr lang="en-IE" b="1" dirty="0">
                <a:solidFill>
                  <a:srgbClr val="ED1B24"/>
                </a:solidFill>
              </a:rPr>
              <a:t>MEANS</a:t>
            </a:r>
            <a:endParaRPr lang="en-IE" dirty="0">
              <a:solidFill>
                <a:srgbClr val="ED1B24"/>
              </a:solidFill>
            </a:endParaRPr>
          </a:p>
          <a:p>
            <a:r>
              <a:rPr lang="en-IE" i="1" dirty="0"/>
              <a:t>‘threat or use of force or other forms of coercion, of abduction, of fraud, of deception, of the abuse of power, or of giving or receiving payments or benefits to achieve the consent of a person having control over another person’</a:t>
            </a:r>
          </a:p>
          <a:p>
            <a:endParaRPr lang="en-IE" dirty="0"/>
          </a:p>
          <a:p>
            <a:r>
              <a:rPr lang="en-IE" b="1" dirty="0">
                <a:solidFill>
                  <a:srgbClr val="ED1B24"/>
                </a:solidFill>
              </a:rPr>
              <a:t>PURPOSE</a:t>
            </a:r>
            <a:endParaRPr lang="en-IE" dirty="0">
              <a:solidFill>
                <a:srgbClr val="ED1B24"/>
              </a:solidFill>
            </a:endParaRPr>
          </a:p>
          <a:p>
            <a:r>
              <a:rPr lang="en-IE" dirty="0"/>
              <a:t>Exploitation –including prostitution or other forms of sexual exploitation</a:t>
            </a:r>
          </a:p>
        </p:txBody>
      </p:sp>
    </p:spTree>
    <p:extLst>
      <p:ext uri="{BB962C8B-B14F-4D97-AF65-F5344CB8AC3E}">
        <p14:creationId xmlns:p14="http://schemas.microsoft.com/office/powerpoint/2010/main" val="90100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400110"/>
          </a:xfrm>
          <a:prstGeom prst="rect">
            <a:avLst/>
          </a:prstGeom>
          <a:noFill/>
        </p:spPr>
        <p:txBody>
          <a:bodyPr wrap="square" rtlCol="0">
            <a:spAutoFit/>
          </a:bodyPr>
          <a:lstStyle/>
          <a:p>
            <a:r>
              <a:rPr lang="en-US" sz="2000" dirty="0">
                <a:solidFill>
                  <a:srgbClr val="ED1B24"/>
                </a:solidFill>
              </a:rPr>
              <a:t>What is trafficking in persons?</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200" y="1297110"/>
            <a:ext cx="3574800" cy="1938992"/>
          </a:xfrm>
          <a:prstGeom prst="rect">
            <a:avLst/>
          </a:prstGeom>
          <a:noFill/>
        </p:spPr>
        <p:txBody>
          <a:bodyPr wrap="square" rtlCol="0">
            <a:spAutoFit/>
          </a:bodyPr>
          <a:lstStyle/>
          <a:p>
            <a:r>
              <a:rPr lang="en-IE" sz="2000" dirty="0">
                <a:latin typeface="Arial" panose="020B0604020202020204" pitchFamily="34" charset="0"/>
                <a:cs typeface="Arial" panose="020B0604020202020204" pitchFamily="34" charset="0"/>
              </a:rPr>
              <a:t>The trade in, and exploitation of, human beings by criminals to make money.</a:t>
            </a:r>
          </a:p>
          <a:p>
            <a:endParaRPr lang="en-IE" sz="2000" dirty="0">
              <a:latin typeface="Arial" panose="020B0604020202020204" pitchFamily="34" charset="0"/>
              <a:cs typeface="Arial" panose="020B0604020202020204" pitchFamily="34" charset="0"/>
            </a:endParaRPr>
          </a:p>
          <a:p>
            <a:r>
              <a:rPr lang="en-IE" sz="2000" dirty="0">
                <a:latin typeface="Arial" panose="020B0604020202020204" pitchFamily="34" charset="0"/>
                <a:cs typeface="Arial" panose="020B0604020202020204" pitchFamily="34" charset="0"/>
              </a:rPr>
              <a:t>Human Trafficking threatens women, men &amp; children. </a:t>
            </a:r>
          </a:p>
        </p:txBody>
      </p:sp>
      <p:pic>
        <p:nvPicPr>
          <p:cNvPr id="8" name="Picture 7">
            <a:extLst>
              <a:ext uri="{FF2B5EF4-FFF2-40B4-BE49-F238E27FC236}">
                <a16:creationId xmlns:a16="http://schemas.microsoft.com/office/drawing/2014/main" id="{0C75FC76-3597-7D4F-9825-6231AC4AEA8F}"/>
              </a:ext>
            </a:extLst>
          </p:cNvPr>
          <p:cNvPicPr>
            <a:picLocks noChangeAspect="1"/>
          </p:cNvPicPr>
          <p:nvPr/>
        </p:nvPicPr>
        <p:blipFill>
          <a:blip r:embed="rId4"/>
          <a:stretch>
            <a:fillRect/>
          </a:stretch>
        </p:blipFill>
        <p:spPr>
          <a:xfrm>
            <a:off x="6328800" y="0"/>
            <a:ext cx="2358000" cy="3507525"/>
          </a:xfrm>
          <a:prstGeom prst="rect">
            <a:avLst/>
          </a:prstGeom>
        </p:spPr>
      </p:pic>
    </p:spTree>
    <p:extLst>
      <p:ext uri="{BB962C8B-B14F-4D97-AF65-F5344CB8AC3E}">
        <p14:creationId xmlns:p14="http://schemas.microsoft.com/office/powerpoint/2010/main" val="391074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rc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861774"/>
          </a:xfrm>
          <a:prstGeom prst="rect">
            <a:avLst/>
          </a:prstGeom>
          <a:noFill/>
        </p:spPr>
        <p:txBody>
          <a:bodyPr wrap="square" rtlCol="0">
            <a:spAutoFit/>
          </a:bodyPr>
          <a:lstStyle/>
          <a:p>
            <a:r>
              <a:rPr lang="en-US" sz="2000" dirty="0">
                <a:solidFill>
                  <a:srgbClr val="ED1B24"/>
                </a:solidFill>
              </a:rPr>
              <a:t>Council of Europe</a:t>
            </a:r>
          </a:p>
          <a:p>
            <a:r>
              <a:rPr lang="en-IE" sz="1000" dirty="0">
                <a:solidFill>
                  <a:srgbClr val="ED1B24"/>
                </a:solidFill>
              </a:rPr>
              <a:t>Convention on Action Against Trafficking in Human Beings (2005) </a:t>
            </a:r>
          </a:p>
          <a:p>
            <a:endParaRPr lang="en-US" sz="2000" dirty="0">
              <a:solidFill>
                <a:srgbClr val="ED1B24"/>
              </a:solidFill>
            </a:endParaRPr>
          </a:p>
        </p:txBody>
      </p:sp>
      <p:sp>
        <p:nvSpPr>
          <p:cNvPr id="4" name="TextBox 3">
            <a:extLst>
              <a:ext uri="{FF2B5EF4-FFF2-40B4-BE49-F238E27FC236}">
                <a16:creationId xmlns:a16="http://schemas.microsoft.com/office/drawing/2014/main" id="{522DADD6-C959-4B4E-B490-90A3AB17B40C}"/>
              </a:ext>
            </a:extLst>
          </p:cNvPr>
          <p:cNvSpPr txBox="1"/>
          <p:nvPr/>
        </p:nvSpPr>
        <p:spPr>
          <a:xfrm>
            <a:off x="457199" y="1297110"/>
            <a:ext cx="3684495" cy="3108543"/>
          </a:xfrm>
          <a:prstGeom prst="rect">
            <a:avLst/>
          </a:prstGeom>
          <a:noFill/>
        </p:spPr>
        <p:txBody>
          <a:bodyPr wrap="square" rtlCol="0">
            <a:spAutoFit/>
          </a:bodyPr>
          <a:lstStyle/>
          <a:p>
            <a:pPr marL="285750" indent="-285750">
              <a:buFont typeface="Arial" panose="020B0604020202020204" pitchFamily="34" charset="0"/>
              <a:buChar char="•"/>
            </a:pPr>
            <a:r>
              <a:rPr lang="en-IE" dirty="0"/>
              <a:t>A 'reflection period' of at least 30 days</a:t>
            </a:r>
          </a:p>
          <a:p>
            <a:r>
              <a:rPr lang="en-IE" dirty="0"/>
              <a:t> </a:t>
            </a:r>
          </a:p>
          <a:p>
            <a:pPr marL="285750" indent="-285750">
              <a:buFont typeface="Arial" panose="020B0604020202020204" pitchFamily="34" charset="0"/>
              <a:buChar char="•"/>
            </a:pPr>
            <a:r>
              <a:rPr lang="en-IE" dirty="0"/>
              <a:t>Safe and secure housing</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Psychological and emergency medical assistance</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Information in a language the trafficked person can understand</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Renewable residence permits to trafficked persons </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Compensation for the abuses suffered</a:t>
            </a:r>
          </a:p>
        </p:txBody>
      </p:sp>
      <p:pic>
        <p:nvPicPr>
          <p:cNvPr id="5" name="Picture 4">
            <a:extLst>
              <a:ext uri="{FF2B5EF4-FFF2-40B4-BE49-F238E27FC236}">
                <a16:creationId xmlns:a16="http://schemas.microsoft.com/office/drawing/2014/main" id="{1D047380-14A3-D342-8852-6DD0E2C48932}"/>
              </a:ext>
            </a:extLst>
          </p:cNvPr>
          <p:cNvPicPr>
            <a:picLocks noChangeAspect="1"/>
          </p:cNvPicPr>
          <p:nvPr/>
        </p:nvPicPr>
        <p:blipFill>
          <a:blip r:embed="rId4"/>
          <a:stretch>
            <a:fillRect/>
          </a:stretch>
        </p:blipFill>
        <p:spPr>
          <a:xfrm>
            <a:off x="4831977" y="457200"/>
            <a:ext cx="862853" cy="689795"/>
          </a:xfrm>
          <a:prstGeom prst="rect">
            <a:avLst/>
          </a:prstGeom>
        </p:spPr>
      </p:pic>
    </p:spTree>
    <p:extLst>
      <p:ext uri="{BB962C8B-B14F-4D97-AF65-F5344CB8AC3E}">
        <p14:creationId xmlns:p14="http://schemas.microsoft.com/office/powerpoint/2010/main" val="94781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rc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400110"/>
          </a:xfrm>
          <a:prstGeom prst="rect">
            <a:avLst/>
          </a:prstGeom>
          <a:noFill/>
        </p:spPr>
        <p:txBody>
          <a:bodyPr wrap="square" rtlCol="0">
            <a:spAutoFit/>
          </a:bodyPr>
          <a:lstStyle/>
          <a:p>
            <a:r>
              <a:rPr lang="en-US" sz="2000" dirty="0">
                <a:solidFill>
                  <a:srgbClr val="ED1B24"/>
                </a:solidFill>
              </a:rPr>
              <a:t>Ireland: Current legal stance</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198" y="1297110"/>
            <a:ext cx="3985202" cy="3323987"/>
          </a:xfrm>
          <a:prstGeom prst="rect">
            <a:avLst/>
          </a:prstGeom>
          <a:noFill/>
        </p:spPr>
        <p:txBody>
          <a:bodyPr wrap="square" rtlCol="0">
            <a:spAutoFit/>
          </a:bodyPr>
          <a:lstStyle/>
          <a:p>
            <a:r>
              <a:rPr lang="en-IE" dirty="0">
                <a:solidFill>
                  <a:srgbClr val="ED1B24"/>
                </a:solidFill>
              </a:rPr>
              <a:t>The Criminal Law (Human Trafficking) Act 2008:</a:t>
            </a:r>
          </a:p>
          <a:p>
            <a:pPr marL="285750" indent="-285750">
              <a:buFont typeface="Arial" panose="020B0604020202020204" pitchFamily="34" charset="0"/>
              <a:buChar char="•"/>
            </a:pPr>
            <a:r>
              <a:rPr lang="en-IE" b="1" dirty="0">
                <a:solidFill>
                  <a:schemeClr val="tx1"/>
                </a:solidFill>
              </a:rPr>
              <a:t>PREVENT </a:t>
            </a:r>
            <a:r>
              <a:rPr lang="en-IE" dirty="0">
                <a:solidFill>
                  <a:schemeClr val="tx1"/>
                </a:solidFill>
              </a:rPr>
              <a:t>Trafficking</a:t>
            </a:r>
            <a:endParaRPr lang="en-IE" b="1" dirty="0">
              <a:solidFill>
                <a:schemeClr val="tx1"/>
              </a:solidFill>
            </a:endParaRPr>
          </a:p>
          <a:p>
            <a:pPr marL="285750" indent="-285750">
              <a:buFont typeface="Arial" panose="020B0604020202020204" pitchFamily="34" charset="0"/>
              <a:buChar char="•"/>
            </a:pPr>
            <a:r>
              <a:rPr lang="en-IE" b="1" dirty="0">
                <a:solidFill>
                  <a:schemeClr val="tx1"/>
                </a:solidFill>
              </a:rPr>
              <a:t>PROSECUTE </a:t>
            </a:r>
            <a:r>
              <a:rPr lang="en-IE" dirty="0">
                <a:solidFill>
                  <a:schemeClr val="tx1"/>
                </a:solidFill>
              </a:rPr>
              <a:t>Traffickers</a:t>
            </a:r>
            <a:endParaRPr lang="en-IE" b="1" dirty="0">
              <a:solidFill>
                <a:schemeClr val="tx1"/>
              </a:solidFill>
            </a:endParaRPr>
          </a:p>
          <a:p>
            <a:pPr marL="285750" indent="-285750">
              <a:buFont typeface="Arial" panose="020B0604020202020204" pitchFamily="34" charset="0"/>
              <a:buChar char="•"/>
            </a:pPr>
            <a:r>
              <a:rPr lang="en-IE" b="1" dirty="0">
                <a:solidFill>
                  <a:schemeClr val="tx1"/>
                </a:solidFill>
              </a:rPr>
              <a:t>PROTECT </a:t>
            </a:r>
            <a:r>
              <a:rPr lang="en-IE" dirty="0">
                <a:solidFill>
                  <a:schemeClr val="tx1"/>
                </a:solidFill>
              </a:rPr>
              <a:t>Victims</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It is a criminal offence to solicit or importune, in any place, for the purpose of prostitution, a person whom one knows to have been trafficked. </a:t>
            </a:r>
          </a:p>
          <a:p>
            <a:pPr marL="285750" indent="-285750">
              <a:buFont typeface="Arial" panose="020B0604020202020204" pitchFamily="34" charset="0"/>
              <a:buChar char="•"/>
            </a:pPr>
            <a:r>
              <a:rPr lang="en-IE" dirty="0"/>
              <a:t>The victim is allowed 60 days of recovery. </a:t>
            </a:r>
          </a:p>
          <a:p>
            <a:pPr marL="285750" indent="-285750">
              <a:buFont typeface="Arial" panose="020B0604020202020204" pitchFamily="34" charset="0"/>
              <a:buChar char="•"/>
            </a:pPr>
            <a:r>
              <a:rPr lang="en-IE" dirty="0"/>
              <a:t>Administrative procedures in place for protection of victim.</a:t>
            </a:r>
          </a:p>
          <a:p>
            <a:pPr marL="285750" indent="-285750">
              <a:buFont typeface="Arial" panose="020B0604020202020204" pitchFamily="34" charset="0"/>
              <a:buChar char="•"/>
            </a:pPr>
            <a:r>
              <a:rPr lang="en-IE" dirty="0"/>
              <a:t>Anti-Human Trafficking Unit (AHTU) of Dept. of Justice models best practice for protection of victim. </a:t>
            </a:r>
          </a:p>
        </p:txBody>
      </p:sp>
      <p:sp>
        <p:nvSpPr>
          <p:cNvPr id="5" name="TextBox 4">
            <a:extLst>
              <a:ext uri="{FF2B5EF4-FFF2-40B4-BE49-F238E27FC236}">
                <a16:creationId xmlns:a16="http://schemas.microsoft.com/office/drawing/2014/main" id="{AB0121FC-C05D-3347-A671-A230E0E94371}"/>
              </a:ext>
            </a:extLst>
          </p:cNvPr>
          <p:cNvSpPr txBox="1"/>
          <p:nvPr/>
        </p:nvSpPr>
        <p:spPr>
          <a:xfrm>
            <a:off x="4632511" y="552375"/>
            <a:ext cx="1512795" cy="276999"/>
          </a:xfrm>
          <a:prstGeom prst="rect">
            <a:avLst/>
          </a:prstGeom>
          <a:noFill/>
        </p:spPr>
        <p:txBody>
          <a:bodyPr wrap="square" rtlCol="0">
            <a:spAutoFit/>
          </a:bodyPr>
          <a:lstStyle/>
          <a:p>
            <a:pPr algn="ctr"/>
            <a:r>
              <a:rPr lang="en-IE" sz="1200" dirty="0" err="1">
                <a:solidFill>
                  <a:srgbClr val="C00000"/>
                </a:solidFill>
              </a:rPr>
              <a:t>www.justice.ie</a:t>
            </a:r>
            <a:endParaRPr lang="en-IE" sz="1200" b="1" u="sng"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88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rc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707886"/>
          </a:xfrm>
          <a:prstGeom prst="rect">
            <a:avLst/>
          </a:prstGeom>
          <a:noFill/>
        </p:spPr>
        <p:txBody>
          <a:bodyPr wrap="square" rtlCol="0">
            <a:spAutoFit/>
          </a:bodyPr>
          <a:lstStyle/>
          <a:p>
            <a:r>
              <a:rPr lang="en-US" sz="2000" dirty="0">
                <a:solidFill>
                  <a:srgbClr val="ED1B24"/>
                </a:solidFill>
              </a:rPr>
              <a:t>Sexual Offences Bill</a:t>
            </a:r>
          </a:p>
          <a:p>
            <a:r>
              <a:rPr lang="en-US" sz="2000" dirty="0">
                <a:solidFill>
                  <a:srgbClr val="ED1B24"/>
                </a:solidFill>
              </a:rPr>
              <a:t>(2014)</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199" y="1297110"/>
            <a:ext cx="3536577" cy="1815882"/>
          </a:xfrm>
          <a:prstGeom prst="rect">
            <a:avLst/>
          </a:prstGeom>
          <a:noFill/>
        </p:spPr>
        <p:txBody>
          <a:bodyPr wrap="square" rtlCol="0">
            <a:spAutoFit/>
          </a:bodyPr>
          <a:lstStyle/>
          <a:p>
            <a:pPr marL="285750" indent="-285750">
              <a:buFont typeface="Arial" panose="020B0604020202020204" pitchFamily="34" charset="0"/>
              <a:buChar char="•"/>
            </a:pPr>
            <a:r>
              <a:rPr lang="en-IE" dirty="0"/>
              <a:t>Criminalisation of the purchase of “sexual services” and decriminalisation of the selling of “sexual services” (the Nordic Model)</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New criminal offences to protect children from grooming, including online, and to tackle child pornography</a:t>
            </a:r>
          </a:p>
        </p:txBody>
      </p:sp>
    </p:spTree>
    <p:extLst>
      <p:ext uri="{BB962C8B-B14F-4D97-AF65-F5344CB8AC3E}">
        <p14:creationId xmlns:p14="http://schemas.microsoft.com/office/powerpoint/2010/main" val="49460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rc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707886"/>
          </a:xfrm>
          <a:prstGeom prst="rect">
            <a:avLst/>
          </a:prstGeom>
          <a:noFill/>
        </p:spPr>
        <p:txBody>
          <a:bodyPr wrap="square" rtlCol="0">
            <a:spAutoFit/>
          </a:bodyPr>
          <a:lstStyle/>
          <a:p>
            <a:r>
              <a:rPr lang="en-US" sz="2000" dirty="0">
                <a:solidFill>
                  <a:srgbClr val="ED1B24"/>
                </a:solidFill>
              </a:rPr>
              <a:t>Trafficking in persons:</a:t>
            </a:r>
          </a:p>
          <a:p>
            <a:r>
              <a:rPr lang="en-US" sz="2000" dirty="0">
                <a:solidFill>
                  <a:srgbClr val="ED1B24"/>
                </a:solidFill>
              </a:rPr>
              <a:t>What can we do?</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200" y="1297110"/>
            <a:ext cx="3953436" cy="3539430"/>
          </a:xfrm>
          <a:prstGeom prst="rect">
            <a:avLst/>
          </a:prstGeom>
          <a:noFill/>
        </p:spPr>
        <p:txBody>
          <a:bodyPr wrap="square" rtlCol="0">
            <a:spAutoFit/>
          </a:bodyPr>
          <a:lstStyle/>
          <a:p>
            <a:pPr marL="285750" indent="-285750">
              <a:buFont typeface="Arial" panose="020B0604020202020204" pitchFamily="34" charset="0"/>
              <a:buChar char="•"/>
            </a:pPr>
            <a:r>
              <a:rPr lang="en-IE" dirty="0"/>
              <a:t>Become informed of human trafficking</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Report any suspicious events, happenings in your local area to local police</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Encourage people to talk to each other about this modern day slavery</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Promote non-violence in all situations</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Respect the dignity of each person</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Organise a speaker to your relevant groups</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Promote fair trade and check retailers supply chain</a:t>
            </a:r>
          </a:p>
        </p:txBody>
      </p:sp>
    </p:spTree>
    <p:extLst>
      <p:ext uri="{BB962C8B-B14F-4D97-AF65-F5344CB8AC3E}">
        <p14:creationId xmlns:p14="http://schemas.microsoft.com/office/powerpoint/2010/main" val="110889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227674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707886"/>
          </a:xfrm>
          <a:prstGeom prst="rect">
            <a:avLst/>
          </a:prstGeom>
          <a:noFill/>
        </p:spPr>
        <p:txBody>
          <a:bodyPr wrap="square" rtlCol="0">
            <a:spAutoFit/>
          </a:bodyPr>
          <a:lstStyle/>
          <a:p>
            <a:r>
              <a:rPr lang="en-US" sz="2000" dirty="0">
                <a:solidFill>
                  <a:srgbClr val="ED1B24"/>
                </a:solidFill>
              </a:rPr>
              <a:t>Trafficking in persons:</a:t>
            </a:r>
          </a:p>
          <a:p>
            <a:r>
              <a:rPr lang="en-US" sz="2000" dirty="0">
                <a:solidFill>
                  <a:srgbClr val="ED1B24"/>
                </a:solidFill>
              </a:rPr>
              <a:t>What can we do?</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199" y="1297110"/>
            <a:ext cx="4928347" cy="3323987"/>
          </a:xfrm>
          <a:prstGeom prst="rect">
            <a:avLst/>
          </a:prstGeom>
          <a:noFill/>
        </p:spPr>
        <p:txBody>
          <a:bodyPr wrap="square" rtlCol="0">
            <a:spAutoFit/>
          </a:bodyPr>
          <a:lstStyle/>
          <a:p>
            <a:pPr marL="285750" indent="-285750">
              <a:buFont typeface="Arial" panose="020B0604020202020204" pitchFamily="34" charset="0"/>
              <a:buChar char="•"/>
            </a:pPr>
            <a:r>
              <a:rPr lang="en-IE" dirty="0"/>
              <a:t>Become informed of human trafficking</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Report any suspicious events, happenings in your local area to local police</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Encourage people to talk to each other about this modern day slavery</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Promote non-violence in all situations</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Respect the dignity of each person</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Organise a speaker to your relevant groups</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Promote fair trade and check retailers supply chain</a:t>
            </a:r>
          </a:p>
        </p:txBody>
      </p:sp>
      <p:pic>
        <p:nvPicPr>
          <p:cNvPr id="8" name="Picture 7">
            <a:extLst>
              <a:ext uri="{FF2B5EF4-FFF2-40B4-BE49-F238E27FC236}">
                <a16:creationId xmlns:a16="http://schemas.microsoft.com/office/drawing/2014/main" id="{0C75FC76-3597-7D4F-9825-6231AC4AEA8F}"/>
              </a:ext>
            </a:extLst>
          </p:cNvPr>
          <p:cNvPicPr>
            <a:picLocks noChangeAspect="1"/>
          </p:cNvPicPr>
          <p:nvPr/>
        </p:nvPicPr>
        <p:blipFill>
          <a:blip r:embed="rId4"/>
          <a:srcRect/>
          <a:stretch/>
        </p:blipFill>
        <p:spPr>
          <a:xfrm>
            <a:off x="6328800" y="0"/>
            <a:ext cx="2358000" cy="3507525"/>
          </a:xfrm>
          <a:prstGeom prst="rect">
            <a:avLst/>
          </a:prstGeom>
        </p:spPr>
      </p:pic>
    </p:spTree>
    <p:extLst>
      <p:ext uri="{BB962C8B-B14F-4D97-AF65-F5344CB8AC3E}">
        <p14:creationId xmlns:p14="http://schemas.microsoft.com/office/powerpoint/2010/main" val="43579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400110"/>
          </a:xfrm>
          <a:prstGeom prst="rect">
            <a:avLst/>
          </a:prstGeom>
          <a:noFill/>
        </p:spPr>
        <p:txBody>
          <a:bodyPr wrap="square" rtlCol="0">
            <a:spAutoFit/>
          </a:bodyPr>
          <a:lstStyle/>
          <a:p>
            <a:r>
              <a:rPr lang="en-US" sz="2000" dirty="0">
                <a:solidFill>
                  <a:srgbClr val="ED1B24"/>
                </a:solidFill>
              </a:rPr>
              <a:t>List of Resources</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199" y="1297110"/>
            <a:ext cx="6339601" cy="3200876"/>
          </a:xfrm>
          <a:prstGeom prst="rect">
            <a:avLst/>
          </a:prstGeom>
          <a:noFill/>
        </p:spPr>
        <p:txBody>
          <a:bodyPr wrap="square" rtlCol="0">
            <a:spAutoFit/>
          </a:bodyPr>
          <a:lstStyle/>
          <a:p>
            <a:r>
              <a:rPr lang="en-IE" b="1" dirty="0"/>
              <a:t>Websites</a:t>
            </a:r>
          </a:p>
          <a:p>
            <a:pPr marL="285750" indent="-285750">
              <a:buFont typeface="Arial" panose="020B0604020202020204" pitchFamily="34" charset="0"/>
              <a:buChar char="•"/>
            </a:pPr>
            <a:r>
              <a:rPr lang="en-IE" sz="1200" u="sng" dirty="0">
                <a:solidFill>
                  <a:srgbClr val="C00000"/>
                </a:solidFill>
                <a:hlinkClick r:id="rId4">
                  <a:extLst>
                    <a:ext uri="{A12FA001-AC4F-418D-AE19-62706E023703}">
                      <ahyp:hlinkClr xmlns:ahyp="http://schemas.microsoft.com/office/drawing/2018/hyperlinkcolor" val="tx"/>
                    </a:ext>
                  </a:extLst>
                </a:hlinkClick>
              </a:rPr>
              <a:t>www.aptireland.org</a:t>
            </a:r>
            <a:endParaRPr lang="en-IE" sz="1200" u="sng" dirty="0">
              <a:solidFill>
                <a:srgbClr val="C00000"/>
              </a:solidFill>
            </a:endParaRPr>
          </a:p>
          <a:p>
            <a:pPr marL="285750" indent="-285750">
              <a:buFont typeface="Arial" panose="020B0604020202020204" pitchFamily="34" charset="0"/>
              <a:buChar char="•"/>
            </a:pPr>
            <a:r>
              <a:rPr lang="en-IE" sz="1200" u="sng" dirty="0">
                <a:solidFill>
                  <a:srgbClr val="C00000"/>
                </a:solidFill>
                <a:hlinkClick r:id="rId5">
                  <a:extLst>
                    <a:ext uri="{A12FA001-AC4F-418D-AE19-62706E023703}">
                      <ahyp:hlinkClr xmlns:ahyp="http://schemas.microsoft.com/office/drawing/2018/hyperlinkcolor" val="tx"/>
                    </a:ext>
                  </a:extLst>
                </a:hlinkClick>
              </a:rPr>
              <a:t>www.ruhama.ie</a:t>
            </a:r>
            <a:endParaRPr lang="en-IE" sz="1200" u="sng" dirty="0">
              <a:solidFill>
                <a:srgbClr val="C00000"/>
              </a:solidFill>
            </a:endParaRPr>
          </a:p>
          <a:p>
            <a:pPr marL="285750" indent="-285750">
              <a:buFont typeface="Arial" panose="020B0604020202020204" pitchFamily="34" charset="0"/>
              <a:buChar char="•"/>
            </a:pPr>
            <a:r>
              <a:rPr lang="en-IE" sz="1200" u="sng" dirty="0">
                <a:solidFill>
                  <a:srgbClr val="C00000"/>
                </a:solidFill>
                <a:hlinkClick r:id="rId6">
                  <a:extLst>
                    <a:ext uri="{A12FA001-AC4F-418D-AE19-62706E023703}">
                      <ahyp:hlinkClr xmlns:ahyp="http://schemas.microsoft.com/office/drawing/2018/hyperlinkcolor" val="tx"/>
                    </a:ext>
                  </a:extLst>
                </a:hlinkClick>
              </a:rPr>
              <a:t>www.blueblindfold.ie</a:t>
            </a:r>
            <a:endParaRPr lang="en-IE" sz="1200" u="sng" dirty="0">
              <a:solidFill>
                <a:srgbClr val="C00000"/>
              </a:solidFill>
            </a:endParaRPr>
          </a:p>
          <a:p>
            <a:pPr marL="285750" indent="-285750">
              <a:buFont typeface="Arial" panose="020B0604020202020204" pitchFamily="34" charset="0"/>
              <a:buChar char="•"/>
            </a:pPr>
            <a:r>
              <a:rPr lang="en-IE" sz="1200" u="sng" dirty="0">
                <a:solidFill>
                  <a:srgbClr val="C00000"/>
                </a:solidFill>
                <a:hlinkClick r:id="rId7">
                  <a:extLst>
                    <a:ext uri="{A12FA001-AC4F-418D-AE19-62706E023703}">
                      <ahyp:hlinkClr xmlns:ahyp="http://schemas.microsoft.com/office/drawing/2018/hyperlinkcolor" val="tx"/>
                    </a:ext>
                  </a:extLst>
                </a:hlinkClick>
              </a:rPr>
              <a:t>www.immigrantcouncil.ie</a:t>
            </a:r>
            <a:endParaRPr lang="en-IE" sz="1200" u="sng" dirty="0">
              <a:solidFill>
                <a:srgbClr val="C00000"/>
              </a:solidFill>
            </a:endParaRPr>
          </a:p>
          <a:p>
            <a:pPr marL="285750" indent="-285750">
              <a:buFont typeface="Arial" panose="020B0604020202020204" pitchFamily="34" charset="0"/>
              <a:buChar char="•"/>
            </a:pPr>
            <a:r>
              <a:rPr lang="en-IE" sz="1200" u="sng" dirty="0">
                <a:solidFill>
                  <a:srgbClr val="C00000"/>
                </a:solidFill>
                <a:hlinkClick r:id="rId8">
                  <a:extLst>
                    <a:ext uri="{A12FA001-AC4F-418D-AE19-62706E023703}">
                      <ahyp:hlinkClr xmlns:ahyp="http://schemas.microsoft.com/office/drawing/2018/hyperlinkcolor" val="tx"/>
                    </a:ext>
                  </a:extLst>
                </a:hlinkClick>
              </a:rPr>
              <a:t>www.turnofftheredlight.ie</a:t>
            </a:r>
            <a:endParaRPr lang="en-IE" sz="1200" u="sng" dirty="0">
              <a:solidFill>
                <a:srgbClr val="C00000"/>
              </a:solidFill>
            </a:endParaRPr>
          </a:p>
          <a:p>
            <a:pPr marL="285750" indent="-285750">
              <a:buFont typeface="Arial" panose="020B0604020202020204" pitchFamily="34" charset="0"/>
              <a:buChar char="•"/>
            </a:pPr>
            <a:r>
              <a:rPr lang="en-IE" sz="1200" u="sng" dirty="0">
                <a:solidFill>
                  <a:srgbClr val="C00000"/>
                </a:solidFill>
                <a:hlinkClick r:id="rId9">
                  <a:extLst>
                    <a:ext uri="{A12FA001-AC4F-418D-AE19-62706E023703}">
                      <ahyp:hlinkClr xmlns:ahyp="http://schemas.microsoft.com/office/drawing/2018/hyperlinkcolor" val="tx"/>
                    </a:ext>
                  </a:extLst>
                </a:hlinkClick>
              </a:rPr>
              <a:t>www.tirzah.ie</a:t>
            </a:r>
            <a:endParaRPr lang="en-IE" sz="1200" u="sng" dirty="0">
              <a:solidFill>
                <a:srgbClr val="C00000"/>
              </a:solidFill>
            </a:endParaRPr>
          </a:p>
          <a:p>
            <a:pPr marL="285750" indent="-285750">
              <a:buFont typeface="Arial" panose="020B0604020202020204" pitchFamily="34" charset="0"/>
              <a:buChar char="•"/>
            </a:pPr>
            <a:endParaRPr lang="en-IE" dirty="0"/>
          </a:p>
          <a:p>
            <a:r>
              <a:rPr lang="en-IE" b="1" dirty="0"/>
              <a:t>International Organisations</a:t>
            </a:r>
          </a:p>
          <a:p>
            <a:pPr marL="285750" indent="-285750">
              <a:buFont typeface="Arial" panose="020B0604020202020204" pitchFamily="34" charset="0"/>
              <a:buChar char="•"/>
            </a:pPr>
            <a:r>
              <a:rPr lang="en-IE" sz="1200" dirty="0"/>
              <a:t>COATNET - Christian Organisations Against Trafficking in Human Beings </a:t>
            </a:r>
          </a:p>
          <a:p>
            <a:pPr marL="285750" indent="-285750">
              <a:buFont typeface="Arial" panose="020B0604020202020204" pitchFamily="34" charset="0"/>
              <a:buChar char="•"/>
            </a:pPr>
            <a:r>
              <a:rPr lang="en-IE" sz="1200" dirty="0"/>
              <a:t>Anti Slavery International </a:t>
            </a:r>
          </a:p>
          <a:p>
            <a:pPr marL="285750" indent="-285750">
              <a:buFont typeface="Arial" panose="020B0604020202020204" pitchFamily="34" charset="0"/>
              <a:buChar char="•"/>
            </a:pPr>
            <a:r>
              <a:rPr lang="en-IE" sz="1200" dirty="0"/>
              <a:t>Global Alliance Against Traffic in Women (GAATW)</a:t>
            </a:r>
          </a:p>
          <a:p>
            <a:pPr marL="285750" indent="-285750">
              <a:buFont typeface="Arial" panose="020B0604020202020204" pitchFamily="34" charset="0"/>
              <a:buChar char="•"/>
            </a:pPr>
            <a:r>
              <a:rPr lang="en-IE" sz="1200" dirty="0"/>
              <a:t>The Coalition Against Trafficking in Women (CATW) International </a:t>
            </a:r>
          </a:p>
          <a:p>
            <a:pPr marL="285750" indent="-285750">
              <a:buFont typeface="Arial" panose="020B0604020202020204" pitchFamily="34" charset="0"/>
              <a:buChar char="•"/>
            </a:pPr>
            <a:r>
              <a:rPr lang="en-IE" sz="1200" dirty="0"/>
              <a:t>Religious in Europe Networking Against Trafficking and Exploitation</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endParaRPr lang="en-IE" dirty="0"/>
          </a:p>
        </p:txBody>
      </p:sp>
      <p:pic>
        <p:nvPicPr>
          <p:cNvPr id="8" name="Picture 7">
            <a:extLst>
              <a:ext uri="{FF2B5EF4-FFF2-40B4-BE49-F238E27FC236}">
                <a16:creationId xmlns:a16="http://schemas.microsoft.com/office/drawing/2014/main" id="{0C75FC76-3597-7D4F-9825-6231AC4AEA8F}"/>
              </a:ext>
            </a:extLst>
          </p:cNvPr>
          <p:cNvPicPr>
            <a:picLocks noChangeAspect="1"/>
          </p:cNvPicPr>
          <p:nvPr/>
        </p:nvPicPr>
        <p:blipFill>
          <a:blip r:embed="rId10"/>
          <a:srcRect/>
          <a:stretch/>
        </p:blipFill>
        <p:spPr>
          <a:xfrm>
            <a:off x="6328800" y="0"/>
            <a:ext cx="2358000" cy="3507525"/>
          </a:xfrm>
          <a:prstGeom prst="rect">
            <a:avLst/>
          </a:prstGeom>
        </p:spPr>
      </p:pic>
    </p:spTree>
    <p:extLst>
      <p:ext uri="{BB962C8B-B14F-4D97-AF65-F5344CB8AC3E}">
        <p14:creationId xmlns:p14="http://schemas.microsoft.com/office/powerpoint/2010/main" val="26303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401280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rc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584775"/>
          </a:xfrm>
          <a:prstGeom prst="rect">
            <a:avLst/>
          </a:prstGeom>
          <a:noFill/>
        </p:spPr>
        <p:txBody>
          <a:bodyPr wrap="square" rtlCol="0">
            <a:spAutoFit/>
          </a:bodyPr>
          <a:lstStyle/>
          <a:p>
            <a:r>
              <a:rPr lang="en-US" sz="2000" dirty="0">
                <a:solidFill>
                  <a:srgbClr val="ED1B24"/>
                </a:solidFill>
              </a:rPr>
              <a:t>Reflection</a:t>
            </a:r>
          </a:p>
          <a:p>
            <a:r>
              <a:rPr lang="en-US" sz="1200" dirty="0">
                <a:solidFill>
                  <a:srgbClr val="ED1B24"/>
                </a:solidFill>
              </a:rPr>
              <a:t>By Lucy Berry</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199" y="1297110"/>
            <a:ext cx="6339601" cy="3323987"/>
          </a:xfrm>
          <a:prstGeom prst="rect">
            <a:avLst/>
          </a:prstGeom>
          <a:noFill/>
        </p:spPr>
        <p:txBody>
          <a:bodyPr wrap="square" rtlCol="0">
            <a:spAutoFit/>
          </a:bodyPr>
          <a:lstStyle/>
          <a:p>
            <a:r>
              <a:rPr lang="en-IE" dirty="0"/>
              <a:t>Dear God</a:t>
            </a:r>
          </a:p>
          <a:p>
            <a:r>
              <a:rPr lang="en-IE" dirty="0"/>
              <a:t>No one is owned except by you</a:t>
            </a:r>
          </a:p>
          <a:p>
            <a:r>
              <a:rPr lang="en-IE" dirty="0"/>
              <a:t>Who made us, loves us, owns us too.</a:t>
            </a:r>
          </a:p>
          <a:p>
            <a:endParaRPr lang="en-IE" dirty="0"/>
          </a:p>
          <a:p>
            <a:r>
              <a:rPr lang="en-IE" dirty="0"/>
              <a:t>And no one is made less than pure</a:t>
            </a:r>
          </a:p>
          <a:p>
            <a:r>
              <a:rPr lang="en-IE" dirty="0"/>
              <a:t>By what the world makes them endure.</a:t>
            </a:r>
          </a:p>
          <a:p>
            <a:endParaRPr lang="en-IE" dirty="0"/>
          </a:p>
          <a:p>
            <a:r>
              <a:rPr lang="en-IE" dirty="0"/>
              <a:t>And no one is loved less by you</a:t>
            </a:r>
          </a:p>
          <a:p>
            <a:r>
              <a:rPr lang="en-IE" dirty="0"/>
              <a:t>Through what they have been forced to do.</a:t>
            </a:r>
          </a:p>
          <a:p>
            <a:endParaRPr lang="en-IE" dirty="0"/>
          </a:p>
          <a:p>
            <a:r>
              <a:rPr lang="en-IE" dirty="0"/>
              <a:t>For no one is no one to you.</a:t>
            </a:r>
          </a:p>
          <a:p>
            <a:r>
              <a:rPr lang="en-IE" dirty="0"/>
              <a:t>What ever life has brought them to.</a:t>
            </a:r>
          </a:p>
          <a:p>
            <a:endParaRPr lang="en-IE" dirty="0"/>
          </a:p>
          <a:p>
            <a:r>
              <a:rPr lang="en-IE" dirty="0"/>
              <a:t>And when they’re freed to run to you,</a:t>
            </a:r>
          </a:p>
          <a:p>
            <a:r>
              <a:rPr lang="en-IE" dirty="0"/>
              <a:t>They’ll know, no one’s no one to you.</a:t>
            </a:r>
          </a:p>
        </p:txBody>
      </p:sp>
    </p:spTree>
    <p:extLst>
      <p:ext uri="{BB962C8B-B14F-4D97-AF65-F5344CB8AC3E}">
        <p14:creationId xmlns:p14="http://schemas.microsoft.com/office/powerpoint/2010/main" val="293270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rc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522DADD6-C959-4B4E-B490-90A3AB17B40C}"/>
              </a:ext>
            </a:extLst>
          </p:cNvPr>
          <p:cNvSpPr txBox="1"/>
          <p:nvPr/>
        </p:nvSpPr>
        <p:spPr>
          <a:xfrm>
            <a:off x="457199" y="1297110"/>
            <a:ext cx="8229601" cy="3031599"/>
          </a:xfrm>
          <a:prstGeom prst="rect">
            <a:avLst/>
          </a:prstGeom>
          <a:noFill/>
        </p:spPr>
        <p:txBody>
          <a:bodyPr wrap="square" rtlCol="0">
            <a:spAutoFit/>
          </a:bodyPr>
          <a:lstStyle/>
          <a:p>
            <a:r>
              <a:rPr lang="en-IE" sz="2000" dirty="0">
                <a:solidFill>
                  <a:schemeClr val="bg1"/>
                </a:solidFill>
              </a:rPr>
              <a:t>“I exhort the international community to adopt an even more unanimous and effective strategy against human trafficking, so that in every part of the world, men and women may no longer be used as a means to an end, and that their inviolable dignity may always be respected.”</a:t>
            </a:r>
          </a:p>
          <a:p>
            <a:endParaRPr lang="en-IE" sz="1100" dirty="0">
              <a:solidFill>
                <a:schemeClr val="bg1"/>
              </a:solidFill>
            </a:endParaRPr>
          </a:p>
          <a:p>
            <a:r>
              <a:rPr lang="en-IE" sz="1100" dirty="0">
                <a:solidFill>
                  <a:schemeClr val="bg1"/>
                </a:solidFill>
              </a:rPr>
              <a:t>Pope Francis, 10</a:t>
            </a:r>
            <a:r>
              <a:rPr lang="en-IE" sz="1100" baseline="30000" dirty="0">
                <a:solidFill>
                  <a:schemeClr val="bg1"/>
                </a:solidFill>
              </a:rPr>
              <a:t>th</a:t>
            </a:r>
            <a:r>
              <a:rPr lang="en-IE" sz="1100" dirty="0">
                <a:solidFill>
                  <a:schemeClr val="bg1"/>
                </a:solidFill>
              </a:rPr>
              <a:t> April 2014, Rome </a:t>
            </a:r>
          </a:p>
          <a:p>
            <a:r>
              <a:rPr lang="en-IE" sz="1100" dirty="0">
                <a:solidFill>
                  <a:schemeClr val="bg1"/>
                </a:solidFill>
              </a:rPr>
              <a:t>Addressing an international conference in Rome on the issue of human trafficking.</a:t>
            </a:r>
          </a:p>
          <a:p>
            <a:endParaRPr lang="en-IE" sz="1100" dirty="0">
              <a:solidFill>
                <a:schemeClr val="bg1"/>
              </a:solidFill>
            </a:endParaRPr>
          </a:p>
          <a:p>
            <a:endParaRPr lang="en-IE" sz="1100" dirty="0">
              <a:solidFill>
                <a:schemeClr val="bg1"/>
              </a:solidFill>
            </a:endParaRPr>
          </a:p>
          <a:p>
            <a:endParaRPr lang="en-IE" sz="1100" dirty="0">
              <a:solidFill>
                <a:schemeClr val="bg1"/>
              </a:solidFill>
            </a:endParaRPr>
          </a:p>
          <a:p>
            <a:r>
              <a:rPr lang="en-IE" dirty="0">
                <a:solidFill>
                  <a:schemeClr val="bg1"/>
                </a:solidFill>
              </a:rPr>
              <a:t>Pope Francis is calling for people to see anti human trafficking efforts as </a:t>
            </a:r>
            <a:r>
              <a:rPr lang="en-IE" i="1" dirty="0">
                <a:solidFill>
                  <a:schemeClr val="bg1"/>
                </a:solidFill>
              </a:rPr>
              <a:t>prophetic ministry.</a:t>
            </a:r>
          </a:p>
          <a:p>
            <a:endParaRPr lang="en-IE" sz="1100" dirty="0">
              <a:solidFill>
                <a:schemeClr val="bg1"/>
              </a:solidFill>
            </a:endParaRPr>
          </a:p>
          <a:p>
            <a:endParaRPr lang="en-IE" sz="2000" dirty="0">
              <a:solidFill>
                <a:schemeClr val="bg1"/>
              </a:solidFill>
            </a:endParaRPr>
          </a:p>
        </p:txBody>
      </p:sp>
    </p:spTree>
    <p:extLst>
      <p:ext uri="{BB962C8B-B14F-4D97-AF65-F5344CB8AC3E}">
        <p14:creationId xmlns:p14="http://schemas.microsoft.com/office/powerpoint/2010/main" val="328698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rc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2D87C6D0-F454-364A-98C7-00045557202B}"/>
              </a:ext>
            </a:extLst>
          </p:cNvPr>
          <p:cNvSpPr txBox="1"/>
          <p:nvPr/>
        </p:nvSpPr>
        <p:spPr>
          <a:xfrm>
            <a:off x="457200" y="1295400"/>
            <a:ext cx="3855600" cy="2616101"/>
          </a:xfrm>
          <a:prstGeom prst="rect">
            <a:avLst/>
          </a:prstGeom>
          <a:noFill/>
        </p:spPr>
        <p:txBody>
          <a:bodyPr wrap="square" rtlCol="0">
            <a:spAutoFit/>
          </a:bodyPr>
          <a:lstStyle/>
          <a:p>
            <a:r>
              <a:rPr lang="en-IE" sz="2000" i="1" dirty="0"/>
              <a:t>"Throughout our evolutionary story the universe constantly generates new life. Anything which degrades that life violates the sacredness of all life."</a:t>
            </a:r>
          </a:p>
          <a:p>
            <a:endParaRPr lang="en-IE" sz="1200" dirty="0">
              <a:solidFill>
                <a:srgbClr val="ED1B24"/>
              </a:solidFill>
            </a:endParaRPr>
          </a:p>
          <a:p>
            <a:r>
              <a:rPr lang="en-IE" sz="1200" dirty="0">
                <a:solidFill>
                  <a:schemeClr val="bg1"/>
                </a:solidFill>
              </a:rPr>
              <a:t>Prof. Mary Grey</a:t>
            </a:r>
          </a:p>
          <a:p>
            <a:endParaRPr lang="en-IE" sz="2000" i="1" dirty="0"/>
          </a:p>
          <a:p>
            <a:endParaRPr lang="en-US" sz="2000" i="1" dirty="0"/>
          </a:p>
        </p:txBody>
      </p:sp>
    </p:spTree>
    <p:extLst>
      <p:ext uri="{BB962C8B-B14F-4D97-AF65-F5344CB8AC3E}">
        <p14:creationId xmlns:p14="http://schemas.microsoft.com/office/powerpoint/2010/main" val="999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rc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522DADD6-C959-4B4E-B490-90A3AB17B40C}"/>
              </a:ext>
            </a:extLst>
          </p:cNvPr>
          <p:cNvSpPr txBox="1"/>
          <p:nvPr/>
        </p:nvSpPr>
        <p:spPr>
          <a:xfrm>
            <a:off x="457200" y="2341110"/>
            <a:ext cx="8229601" cy="738664"/>
          </a:xfrm>
          <a:prstGeom prst="rect">
            <a:avLst/>
          </a:prstGeom>
          <a:noFill/>
        </p:spPr>
        <p:txBody>
          <a:bodyPr wrap="square" rtlCol="0">
            <a:spAutoFit/>
          </a:bodyPr>
          <a:lstStyle/>
          <a:p>
            <a:pPr algn="ctr"/>
            <a:r>
              <a:rPr lang="en-IE" sz="2000" b="1" dirty="0">
                <a:solidFill>
                  <a:schemeClr val="bg1"/>
                </a:solidFill>
                <a:highlight>
                  <a:srgbClr val="000000"/>
                </a:highlight>
              </a:rPr>
              <a:t>“I have come that they might have life and have it to the full…” </a:t>
            </a:r>
            <a:endParaRPr lang="en-IE" sz="2000" dirty="0">
              <a:solidFill>
                <a:schemeClr val="bg1"/>
              </a:solidFill>
              <a:highlight>
                <a:srgbClr val="000000"/>
              </a:highlight>
            </a:endParaRPr>
          </a:p>
          <a:p>
            <a:endParaRPr lang="en-IE" sz="1100" dirty="0">
              <a:solidFill>
                <a:schemeClr val="bg1"/>
              </a:solidFill>
              <a:highlight>
                <a:srgbClr val="000000"/>
              </a:highlight>
            </a:endParaRPr>
          </a:p>
          <a:p>
            <a:pPr algn="ctr"/>
            <a:r>
              <a:rPr lang="en-IE" sz="1100" dirty="0">
                <a:solidFill>
                  <a:schemeClr val="bg1"/>
                </a:solidFill>
                <a:highlight>
                  <a:srgbClr val="000000"/>
                </a:highlight>
              </a:rPr>
              <a:t>Jn 10:10</a:t>
            </a:r>
          </a:p>
        </p:txBody>
      </p:sp>
    </p:spTree>
    <p:extLst>
      <p:ext uri="{BB962C8B-B14F-4D97-AF65-F5344CB8AC3E}">
        <p14:creationId xmlns:p14="http://schemas.microsoft.com/office/powerpoint/2010/main" val="411937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rc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2D87C6D0-F454-364A-98C7-00045557202B}"/>
              </a:ext>
            </a:extLst>
          </p:cNvPr>
          <p:cNvSpPr txBox="1"/>
          <p:nvPr/>
        </p:nvSpPr>
        <p:spPr>
          <a:xfrm>
            <a:off x="457200" y="1295400"/>
            <a:ext cx="3855600" cy="2923877"/>
          </a:xfrm>
          <a:prstGeom prst="rect">
            <a:avLst/>
          </a:prstGeom>
          <a:noFill/>
        </p:spPr>
        <p:txBody>
          <a:bodyPr wrap="square" rtlCol="0">
            <a:spAutoFit/>
          </a:bodyPr>
          <a:lstStyle/>
          <a:p>
            <a:r>
              <a:rPr lang="en-IE" sz="2000" i="1" dirty="0"/>
              <a:t>"Human trafficking is an open wound on the body of contemporary society, </a:t>
            </a:r>
          </a:p>
          <a:p>
            <a:r>
              <a:rPr lang="en-IE" sz="2000" i="1" dirty="0"/>
              <a:t>a scourge upon the body of Christ. It is a crime against humanity.”</a:t>
            </a:r>
          </a:p>
          <a:p>
            <a:endParaRPr lang="en-IE" sz="1200" dirty="0">
              <a:solidFill>
                <a:srgbClr val="ED1B24"/>
              </a:solidFill>
            </a:endParaRPr>
          </a:p>
          <a:p>
            <a:r>
              <a:rPr lang="en-IE" sz="1200" dirty="0">
                <a:solidFill>
                  <a:schemeClr val="bg1"/>
                </a:solidFill>
              </a:rPr>
              <a:t>Pope Francis (2014)</a:t>
            </a:r>
          </a:p>
          <a:p>
            <a:endParaRPr lang="en-IE" sz="2000" i="1" dirty="0"/>
          </a:p>
          <a:p>
            <a:endParaRPr lang="en-US" sz="2000" i="1" dirty="0"/>
          </a:p>
        </p:txBody>
      </p:sp>
    </p:spTree>
    <p:extLst>
      <p:ext uri="{BB962C8B-B14F-4D97-AF65-F5344CB8AC3E}">
        <p14:creationId xmlns:p14="http://schemas.microsoft.com/office/powerpoint/2010/main" val="328694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400110"/>
          </a:xfrm>
          <a:prstGeom prst="rect">
            <a:avLst/>
          </a:prstGeom>
          <a:noFill/>
        </p:spPr>
        <p:txBody>
          <a:bodyPr wrap="square" rtlCol="0">
            <a:spAutoFit/>
          </a:bodyPr>
          <a:lstStyle/>
          <a:p>
            <a:r>
              <a:rPr lang="en-US" sz="2000" dirty="0">
                <a:solidFill>
                  <a:srgbClr val="ED1B24"/>
                </a:solidFill>
              </a:rPr>
              <a:t>Different forms of human trafficking</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200" y="1297110"/>
            <a:ext cx="3574800" cy="1938992"/>
          </a:xfrm>
          <a:prstGeom prst="rect">
            <a:avLst/>
          </a:prstGeom>
          <a:noFill/>
        </p:spPr>
        <p:txBody>
          <a:bodyPr wrap="square" rtlCol="0">
            <a:spAutoFit/>
          </a:bodyPr>
          <a:lstStyle/>
          <a:p>
            <a:pPr marL="342900" indent="-342900">
              <a:buFont typeface="Arial" panose="020B0604020202020204" pitchFamily="34" charset="0"/>
              <a:buChar char="•"/>
            </a:pPr>
            <a:r>
              <a:rPr lang="en-IE" sz="2000" dirty="0">
                <a:latin typeface="Arial" panose="020B0604020202020204" pitchFamily="34" charset="0"/>
                <a:cs typeface="Arial" panose="020B0604020202020204" pitchFamily="34" charset="0"/>
              </a:rPr>
              <a:t>Forced labour</a:t>
            </a:r>
          </a:p>
          <a:p>
            <a:pPr marL="342900" indent="-342900">
              <a:buFont typeface="Arial" panose="020B0604020202020204" pitchFamily="34" charset="0"/>
              <a:buChar char="•"/>
            </a:pPr>
            <a:r>
              <a:rPr lang="en-IE" sz="2000" dirty="0">
                <a:latin typeface="Arial" panose="020B0604020202020204" pitchFamily="34" charset="0"/>
                <a:cs typeface="Arial" panose="020B0604020202020204" pitchFamily="34" charset="0"/>
              </a:rPr>
              <a:t>Sale of human organs</a:t>
            </a:r>
          </a:p>
          <a:p>
            <a:pPr marL="342900" indent="-342900">
              <a:buFont typeface="Arial" panose="020B0604020202020204" pitchFamily="34" charset="0"/>
              <a:buChar char="•"/>
            </a:pPr>
            <a:r>
              <a:rPr lang="en-IE" sz="2000" dirty="0">
                <a:latin typeface="Arial" panose="020B0604020202020204" pitchFamily="34" charset="0"/>
                <a:cs typeface="Arial" panose="020B0604020202020204" pitchFamily="34" charset="0"/>
              </a:rPr>
              <a:t>Sexual exploitation</a:t>
            </a:r>
          </a:p>
          <a:p>
            <a:endParaRPr lang="en-IE" sz="2000" dirty="0">
              <a:latin typeface="Arial" panose="020B0604020202020204" pitchFamily="34" charset="0"/>
              <a:cs typeface="Arial" panose="020B0604020202020204" pitchFamily="34" charset="0"/>
            </a:endParaRPr>
          </a:p>
          <a:p>
            <a:r>
              <a:rPr lang="en-IE" sz="2000" b="1" u="sng" dirty="0">
                <a:solidFill>
                  <a:srgbClr val="ED1B24"/>
                </a:solidFill>
                <a:latin typeface="Arial" panose="020B0604020202020204" pitchFamily="34" charset="0"/>
                <a:cs typeface="Arial" panose="020B0604020202020204" pitchFamily="34" charset="0"/>
              </a:rPr>
              <a:t>People are bought and sold as commodities</a:t>
            </a:r>
          </a:p>
        </p:txBody>
      </p:sp>
      <p:pic>
        <p:nvPicPr>
          <p:cNvPr id="8" name="Picture 7">
            <a:extLst>
              <a:ext uri="{FF2B5EF4-FFF2-40B4-BE49-F238E27FC236}">
                <a16:creationId xmlns:a16="http://schemas.microsoft.com/office/drawing/2014/main" id="{0C75FC76-3597-7D4F-9825-6231AC4AEA8F}"/>
              </a:ext>
            </a:extLst>
          </p:cNvPr>
          <p:cNvPicPr>
            <a:picLocks noChangeAspect="1"/>
          </p:cNvPicPr>
          <p:nvPr/>
        </p:nvPicPr>
        <p:blipFill>
          <a:blip r:embed="rId4"/>
          <a:srcRect/>
          <a:stretch/>
        </p:blipFill>
        <p:spPr>
          <a:xfrm>
            <a:off x="6328800" y="0"/>
            <a:ext cx="2358000" cy="3507525"/>
          </a:xfrm>
          <a:prstGeom prst="rect">
            <a:avLst/>
          </a:prstGeom>
        </p:spPr>
      </p:pic>
    </p:spTree>
    <p:extLst>
      <p:ext uri="{BB962C8B-B14F-4D97-AF65-F5344CB8AC3E}">
        <p14:creationId xmlns:p14="http://schemas.microsoft.com/office/powerpoint/2010/main" val="285980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400110"/>
          </a:xfrm>
          <a:prstGeom prst="rect">
            <a:avLst/>
          </a:prstGeom>
          <a:noFill/>
        </p:spPr>
        <p:txBody>
          <a:bodyPr wrap="square" rtlCol="0">
            <a:spAutoFit/>
          </a:bodyPr>
          <a:lstStyle/>
          <a:p>
            <a:r>
              <a:rPr lang="en-US" sz="2000" dirty="0">
                <a:solidFill>
                  <a:srgbClr val="ED1B24"/>
                </a:solidFill>
              </a:rPr>
              <a:t>Smuggling vs Trafficking</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200" y="3577332"/>
            <a:ext cx="2502000" cy="1015663"/>
          </a:xfrm>
          <a:prstGeom prst="rect">
            <a:avLst/>
          </a:prstGeom>
          <a:noFill/>
        </p:spPr>
        <p:txBody>
          <a:bodyPr wrap="square" rtlCol="0">
            <a:spAutoFit/>
          </a:bodyPr>
          <a:lstStyle/>
          <a:p>
            <a:pPr algn="ctr"/>
            <a:r>
              <a:rPr lang="en-IE" sz="2000" dirty="0"/>
              <a:t>Smuggled persons are left to their own devices on arrival</a:t>
            </a:r>
          </a:p>
        </p:txBody>
      </p:sp>
      <p:pic>
        <p:nvPicPr>
          <p:cNvPr id="5" name="Picture 4">
            <a:extLst>
              <a:ext uri="{FF2B5EF4-FFF2-40B4-BE49-F238E27FC236}">
                <a16:creationId xmlns:a16="http://schemas.microsoft.com/office/drawing/2014/main" id="{BC83F509-3990-0B44-9F70-763EC3C45FAC}"/>
              </a:ext>
            </a:extLst>
          </p:cNvPr>
          <p:cNvPicPr>
            <a:picLocks noChangeAspect="1"/>
          </p:cNvPicPr>
          <p:nvPr/>
        </p:nvPicPr>
        <p:blipFill>
          <a:blip r:embed="rId4"/>
          <a:stretch>
            <a:fillRect/>
          </a:stretch>
        </p:blipFill>
        <p:spPr>
          <a:xfrm>
            <a:off x="6697164" y="1093800"/>
            <a:ext cx="1258836" cy="2348575"/>
          </a:xfrm>
          <a:prstGeom prst="rect">
            <a:avLst/>
          </a:prstGeom>
        </p:spPr>
      </p:pic>
      <p:pic>
        <p:nvPicPr>
          <p:cNvPr id="9" name="Picture 8">
            <a:extLst>
              <a:ext uri="{FF2B5EF4-FFF2-40B4-BE49-F238E27FC236}">
                <a16:creationId xmlns:a16="http://schemas.microsoft.com/office/drawing/2014/main" id="{A8DDA07B-C477-DB4B-899D-ADE487D86299}"/>
              </a:ext>
            </a:extLst>
          </p:cNvPr>
          <p:cNvPicPr>
            <a:picLocks noChangeAspect="1"/>
          </p:cNvPicPr>
          <p:nvPr/>
        </p:nvPicPr>
        <p:blipFill>
          <a:blip r:embed="rId5"/>
          <a:stretch>
            <a:fillRect/>
          </a:stretch>
        </p:blipFill>
        <p:spPr>
          <a:xfrm>
            <a:off x="1428099" y="1093800"/>
            <a:ext cx="661002" cy="2424213"/>
          </a:xfrm>
          <a:prstGeom prst="rect">
            <a:avLst/>
          </a:prstGeom>
        </p:spPr>
      </p:pic>
      <p:sp>
        <p:nvSpPr>
          <p:cNvPr id="10" name="TextBox 9">
            <a:extLst>
              <a:ext uri="{FF2B5EF4-FFF2-40B4-BE49-F238E27FC236}">
                <a16:creationId xmlns:a16="http://schemas.microsoft.com/office/drawing/2014/main" id="{7864DAB6-C7FC-9649-8F00-BB2CCCC2AC3F}"/>
              </a:ext>
            </a:extLst>
          </p:cNvPr>
          <p:cNvSpPr txBox="1"/>
          <p:nvPr/>
        </p:nvSpPr>
        <p:spPr>
          <a:xfrm>
            <a:off x="5727600" y="3577331"/>
            <a:ext cx="2502000" cy="1015663"/>
          </a:xfrm>
          <a:prstGeom prst="rect">
            <a:avLst/>
          </a:prstGeom>
          <a:noFill/>
        </p:spPr>
        <p:txBody>
          <a:bodyPr wrap="square" rtlCol="0">
            <a:spAutoFit/>
          </a:bodyPr>
          <a:lstStyle/>
          <a:p>
            <a:pPr algn="ctr"/>
            <a:r>
              <a:rPr lang="en-IE" sz="2000" dirty="0"/>
              <a:t>Trafficked persons are under the control of others</a:t>
            </a:r>
          </a:p>
        </p:txBody>
      </p:sp>
      <p:sp>
        <p:nvSpPr>
          <p:cNvPr id="11" name="TextBox 10">
            <a:extLst>
              <a:ext uri="{FF2B5EF4-FFF2-40B4-BE49-F238E27FC236}">
                <a16:creationId xmlns:a16="http://schemas.microsoft.com/office/drawing/2014/main" id="{CEB338A4-EEE4-0345-BE0E-43EC835DF24B}"/>
              </a:ext>
            </a:extLst>
          </p:cNvPr>
          <p:cNvSpPr txBox="1"/>
          <p:nvPr/>
        </p:nvSpPr>
        <p:spPr>
          <a:xfrm>
            <a:off x="3078900" y="1314510"/>
            <a:ext cx="2986200" cy="1323439"/>
          </a:xfrm>
          <a:prstGeom prst="rect">
            <a:avLst/>
          </a:prstGeom>
          <a:noFill/>
        </p:spPr>
        <p:txBody>
          <a:bodyPr wrap="square" rtlCol="0">
            <a:spAutoFit/>
          </a:bodyPr>
          <a:lstStyle/>
          <a:p>
            <a:pPr algn="ctr"/>
            <a:r>
              <a:rPr lang="en-IE" sz="2000" u="sng" dirty="0">
                <a:solidFill>
                  <a:srgbClr val="ED1B24"/>
                </a:solidFill>
              </a:rPr>
              <a:t>Smuggling of migrants and human trafficking both involve moving human persons for profit</a:t>
            </a:r>
          </a:p>
        </p:txBody>
      </p:sp>
      <p:sp>
        <p:nvSpPr>
          <p:cNvPr id="12" name="Bent Arrow 11">
            <a:extLst>
              <a:ext uri="{FF2B5EF4-FFF2-40B4-BE49-F238E27FC236}">
                <a16:creationId xmlns:a16="http://schemas.microsoft.com/office/drawing/2014/main" id="{53B8D67D-219C-A240-9485-68A72A9EFFCA}"/>
              </a:ext>
            </a:extLst>
          </p:cNvPr>
          <p:cNvSpPr/>
          <p:nvPr/>
        </p:nvSpPr>
        <p:spPr>
          <a:xfrm rot="16200000">
            <a:off x="4820400" y="3570131"/>
            <a:ext cx="640800" cy="655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
        <p:nvSpPr>
          <p:cNvPr id="13" name="Bent Arrow 12">
            <a:extLst>
              <a:ext uri="{FF2B5EF4-FFF2-40B4-BE49-F238E27FC236}">
                <a16:creationId xmlns:a16="http://schemas.microsoft.com/office/drawing/2014/main" id="{DC17BF59-D54A-D942-95EE-848E376218B3}"/>
              </a:ext>
            </a:extLst>
          </p:cNvPr>
          <p:cNvSpPr/>
          <p:nvPr/>
        </p:nvSpPr>
        <p:spPr>
          <a:xfrm rot="5400000" flipH="1">
            <a:off x="3227850" y="3563124"/>
            <a:ext cx="640800" cy="655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55118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400110"/>
          </a:xfrm>
          <a:prstGeom prst="rect">
            <a:avLst/>
          </a:prstGeom>
          <a:noFill/>
        </p:spPr>
        <p:txBody>
          <a:bodyPr wrap="square" rtlCol="0">
            <a:spAutoFit/>
          </a:bodyPr>
          <a:lstStyle/>
          <a:p>
            <a:r>
              <a:rPr lang="en-US" sz="2000" dirty="0">
                <a:solidFill>
                  <a:srgbClr val="ED1B24"/>
                </a:solidFill>
              </a:rPr>
              <a:t>Roots of trafficking</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200" y="1297110"/>
            <a:ext cx="3574800" cy="2554545"/>
          </a:xfrm>
          <a:prstGeom prst="rect">
            <a:avLst/>
          </a:prstGeom>
          <a:noFill/>
        </p:spPr>
        <p:txBody>
          <a:bodyPr wrap="square" rtlCol="0">
            <a:spAutoFit/>
          </a:bodyPr>
          <a:lstStyle/>
          <a:p>
            <a:r>
              <a:rPr lang="en-IE" sz="2000" b="1" u="sng" dirty="0">
                <a:solidFill>
                  <a:srgbClr val="ED1B24"/>
                </a:solidFill>
                <a:latin typeface="Arial" panose="020B0604020202020204" pitchFamily="34" charset="0"/>
                <a:cs typeface="Arial" panose="020B0604020202020204" pitchFamily="34" charset="0"/>
              </a:rPr>
              <a:t>Push</a:t>
            </a:r>
          </a:p>
          <a:p>
            <a:pPr marL="342900" indent="-342900">
              <a:buFont typeface="Arial" panose="020B0604020202020204" pitchFamily="34" charset="0"/>
              <a:buChar char="•"/>
            </a:pPr>
            <a:endParaRPr lang="en-IE"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E" sz="2000" dirty="0">
                <a:latin typeface="Arial" panose="020B0604020202020204" pitchFamily="34" charset="0"/>
                <a:cs typeface="Arial" panose="020B0604020202020204" pitchFamily="34" charset="0"/>
              </a:rPr>
              <a:t>Poverty</a:t>
            </a:r>
          </a:p>
          <a:p>
            <a:pPr marL="342900" indent="-342900">
              <a:buFont typeface="Arial" panose="020B0604020202020204" pitchFamily="34" charset="0"/>
              <a:buChar char="•"/>
            </a:pPr>
            <a:r>
              <a:rPr lang="en-IE" sz="2000" dirty="0">
                <a:latin typeface="Arial" panose="020B0604020202020204" pitchFamily="34" charset="0"/>
                <a:cs typeface="Arial" panose="020B0604020202020204" pitchFamily="34" charset="0"/>
              </a:rPr>
              <a:t>Inequality</a:t>
            </a:r>
          </a:p>
          <a:p>
            <a:pPr marL="342900" indent="-342900">
              <a:buFont typeface="Arial" panose="020B0604020202020204" pitchFamily="34" charset="0"/>
              <a:buChar char="•"/>
            </a:pPr>
            <a:r>
              <a:rPr lang="en-IE" sz="2000" dirty="0">
                <a:latin typeface="Arial" panose="020B0604020202020204" pitchFamily="34" charset="0"/>
                <a:cs typeface="Arial" panose="020B0604020202020204" pitchFamily="34" charset="0"/>
              </a:rPr>
              <a:t>Violence</a:t>
            </a:r>
          </a:p>
          <a:p>
            <a:pPr marL="342900" indent="-342900">
              <a:buFont typeface="Arial" panose="020B0604020202020204" pitchFamily="34" charset="0"/>
              <a:buChar char="•"/>
            </a:pPr>
            <a:r>
              <a:rPr lang="en-IE" sz="2000" dirty="0">
                <a:latin typeface="Arial" panose="020B0604020202020204" pitchFamily="34" charset="0"/>
                <a:cs typeface="Arial" panose="020B0604020202020204" pitchFamily="34" charset="0"/>
              </a:rPr>
              <a:t>Prior sexual exploitation</a:t>
            </a:r>
          </a:p>
          <a:p>
            <a:pPr marL="342900" indent="-342900">
              <a:buFont typeface="Arial" panose="020B0604020202020204" pitchFamily="34" charset="0"/>
              <a:buChar char="•"/>
            </a:pPr>
            <a:r>
              <a:rPr lang="en-IE" sz="2000" dirty="0">
                <a:latin typeface="Arial" panose="020B0604020202020204" pitchFamily="34" charset="0"/>
                <a:cs typeface="Arial" panose="020B0604020202020204" pitchFamily="34" charset="0"/>
              </a:rPr>
              <a:t>Lack of awareness about this crime</a:t>
            </a:r>
          </a:p>
        </p:txBody>
      </p:sp>
      <p:sp>
        <p:nvSpPr>
          <p:cNvPr id="7" name="TextBox 6">
            <a:extLst>
              <a:ext uri="{FF2B5EF4-FFF2-40B4-BE49-F238E27FC236}">
                <a16:creationId xmlns:a16="http://schemas.microsoft.com/office/drawing/2014/main" id="{3C750185-9B89-BE4F-8E6A-BF2BC835A06C}"/>
              </a:ext>
            </a:extLst>
          </p:cNvPr>
          <p:cNvSpPr txBox="1"/>
          <p:nvPr/>
        </p:nvSpPr>
        <p:spPr>
          <a:xfrm>
            <a:off x="5659202" y="1294477"/>
            <a:ext cx="3268798" cy="2554545"/>
          </a:xfrm>
          <a:prstGeom prst="rect">
            <a:avLst/>
          </a:prstGeom>
          <a:noFill/>
        </p:spPr>
        <p:txBody>
          <a:bodyPr wrap="square" rtlCol="0">
            <a:spAutoFit/>
          </a:bodyPr>
          <a:lstStyle/>
          <a:p>
            <a:r>
              <a:rPr lang="en-IE" sz="2000" b="1" u="sng" dirty="0">
                <a:solidFill>
                  <a:srgbClr val="ED1B24"/>
                </a:solidFill>
                <a:latin typeface="Arial" panose="020B0604020202020204" pitchFamily="34" charset="0"/>
                <a:cs typeface="Arial" panose="020B0604020202020204" pitchFamily="34" charset="0"/>
              </a:rPr>
              <a:t>Pull</a:t>
            </a:r>
          </a:p>
          <a:p>
            <a:pPr marL="342900" indent="-342900">
              <a:buFont typeface="Arial" panose="020B0604020202020204" pitchFamily="34" charset="0"/>
              <a:buChar char="•"/>
            </a:pPr>
            <a:endParaRPr lang="en-IE"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E" sz="2000" dirty="0">
                <a:latin typeface="Arial" panose="020B0604020202020204" pitchFamily="34" charset="0"/>
                <a:cs typeface="Arial" panose="020B0604020202020204" pitchFamily="34" charset="0"/>
              </a:rPr>
              <a:t>Job opportunities</a:t>
            </a:r>
          </a:p>
          <a:p>
            <a:pPr marL="342900" indent="-342900">
              <a:buFont typeface="Arial" panose="020B0604020202020204" pitchFamily="34" charset="0"/>
              <a:buChar char="•"/>
            </a:pPr>
            <a:r>
              <a:rPr lang="en-IE" sz="2000" dirty="0">
                <a:latin typeface="Arial" panose="020B0604020202020204" pitchFamily="34" charset="0"/>
                <a:cs typeface="Arial" panose="020B0604020202020204" pitchFamily="34" charset="0"/>
              </a:rPr>
              <a:t>Promise of freedom/independence</a:t>
            </a:r>
          </a:p>
          <a:p>
            <a:pPr marL="342900" indent="-342900">
              <a:buFont typeface="Arial" panose="020B0604020202020204" pitchFamily="34" charset="0"/>
              <a:buChar char="•"/>
            </a:pPr>
            <a:r>
              <a:rPr lang="en-IE" sz="2000" dirty="0">
                <a:latin typeface="Arial" panose="020B0604020202020204" pitchFamily="34" charset="0"/>
                <a:cs typeface="Arial" panose="020B0604020202020204" pitchFamily="34" charset="0"/>
              </a:rPr>
              <a:t>Chance of a better quality life</a:t>
            </a:r>
          </a:p>
          <a:p>
            <a:pPr marL="342900" indent="-342900">
              <a:buFont typeface="Arial" panose="020B0604020202020204" pitchFamily="34" charset="0"/>
              <a:buChar char="•"/>
            </a:pPr>
            <a:r>
              <a:rPr lang="en-IE" sz="2000" dirty="0">
                <a:latin typeface="Arial" panose="020B0604020202020204" pitchFamily="34" charset="0"/>
                <a:cs typeface="Arial" panose="020B0604020202020204" pitchFamily="34" charset="0"/>
              </a:rPr>
              <a:t>Demand</a:t>
            </a:r>
          </a:p>
        </p:txBody>
      </p:sp>
      <p:sp>
        <p:nvSpPr>
          <p:cNvPr id="3" name="Left-right Arrow 2">
            <a:extLst>
              <a:ext uri="{FF2B5EF4-FFF2-40B4-BE49-F238E27FC236}">
                <a16:creationId xmlns:a16="http://schemas.microsoft.com/office/drawing/2014/main" id="{52BF8CAE-385A-814C-8FB1-DFC3C7054530}"/>
              </a:ext>
            </a:extLst>
          </p:cNvPr>
          <p:cNvSpPr/>
          <p:nvPr/>
        </p:nvSpPr>
        <p:spPr>
          <a:xfrm>
            <a:off x="4168800" y="2388149"/>
            <a:ext cx="806400" cy="36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23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rc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2D87C6D0-F454-364A-98C7-00045557202B}"/>
              </a:ext>
            </a:extLst>
          </p:cNvPr>
          <p:cNvSpPr txBox="1"/>
          <p:nvPr/>
        </p:nvSpPr>
        <p:spPr>
          <a:xfrm>
            <a:off x="457200" y="2156640"/>
            <a:ext cx="8229600" cy="400110"/>
          </a:xfrm>
          <a:prstGeom prst="rect">
            <a:avLst/>
          </a:prstGeom>
          <a:noFill/>
        </p:spPr>
        <p:txBody>
          <a:bodyPr wrap="square" rtlCol="0">
            <a:spAutoFit/>
          </a:bodyPr>
          <a:lstStyle/>
          <a:p>
            <a:pPr algn="ctr"/>
            <a:r>
              <a:rPr lang="en-IE" sz="2000" b="1" dirty="0">
                <a:solidFill>
                  <a:srgbClr val="ED1B24"/>
                </a:solidFill>
              </a:rPr>
              <a:t>HUMAN TRAFFICKING</a:t>
            </a:r>
            <a:endParaRPr lang="en-US" sz="2000" b="1" dirty="0">
              <a:solidFill>
                <a:srgbClr val="ED1B24"/>
              </a:solidFill>
            </a:endParaRPr>
          </a:p>
        </p:txBody>
      </p:sp>
      <p:sp>
        <p:nvSpPr>
          <p:cNvPr id="4" name="TextBox 3">
            <a:extLst>
              <a:ext uri="{FF2B5EF4-FFF2-40B4-BE49-F238E27FC236}">
                <a16:creationId xmlns:a16="http://schemas.microsoft.com/office/drawing/2014/main" id="{836642BD-2EEF-8548-B72B-0DE5BD841A2D}"/>
              </a:ext>
            </a:extLst>
          </p:cNvPr>
          <p:cNvSpPr txBox="1"/>
          <p:nvPr/>
        </p:nvSpPr>
        <p:spPr>
          <a:xfrm>
            <a:off x="914400" y="2895510"/>
            <a:ext cx="2268000" cy="400110"/>
          </a:xfrm>
          <a:prstGeom prst="rect">
            <a:avLst/>
          </a:prstGeom>
          <a:noFill/>
        </p:spPr>
        <p:txBody>
          <a:bodyPr wrap="square" rtlCol="0">
            <a:spAutoFit/>
          </a:bodyPr>
          <a:lstStyle/>
          <a:p>
            <a:pPr algn="ctr"/>
            <a:r>
              <a:rPr lang="en-IE" sz="2000" dirty="0">
                <a:solidFill>
                  <a:schemeClr val="bg1"/>
                </a:solidFill>
                <a:latin typeface="Arial" panose="020B0604020202020204" pitchFamily="34" charset="0"/>
                <a:cs typeface="Arial" panose="020B0604020202020204" pitchFamily="34" charset="0"/>
              </a:rPr>
              <a:t>Poverty</a:t>
            </a:r>
          </a:p>
        </p:txBody>
      </p:sp>
      <p:sp>
        <p:nvSpPr>
          <p:cNvPr id="5" name="TextBox 4">
            <a:extLst>
              <a:ext uri="{FF2B5EF4-FFF2-40B4-BE49-F238E27FC236}">
                <a16:creationId xmlns:a16="http://schemas.microsoft.com/office/drawing/2014/main" id="{B0BE168C-D88E-9947-B62C-4B82D30FD462}"/>
              </a:ext>
            </a:extLst>
          </p:cNvPr>
          <p:cNvSpPr txBox="1"/>
          <p:nvPr/>
        </p:nvSpPr>
        <p:spPr>
          <a:xfrm>
            <a:off x="914400" y="3597015"/>
            <a:ext cx="2268000" cy="400110"/>
          </a:xfrm>
          <a:prstGeom prst="rect">
            <a:avLst/>
          </a:prstGeom>
          <a:noFill/>
        </p:spPr>
        <p:txBody>
          <a:bodyPr wrap="square" rtlCol="0">
            <a:spAutoFit/>
          </a:bodyPr>
          <a:lstStyle/>
          <a:p>
            <a:pPr algn="ctr"/>
            <a:r>
              <a:rPr lang="en-IE" sz="2000" dirty="0">
                <a:solidFill>
                  <a:schemeClr val="bg1"/>
                </a:solidFill>
                <a:latin typeface="Arial" panose="020B0604020202020204" pitchFamily="34" charset="0"/>
                <a:cs typeface="Arial" panose="020B0604020202020204" pitchFamily="34" charset="0"/>
              </a:rPr>
              <a:t>Gender attitudes</a:t>
            </a:r>
          </a:p>
        </p:txBody>
      </p:sp>
      <p:sp>
        <p:nvSpPr>
          <p:cNvPr id="7" name="TextBox 6">
            <a:extLst>
              <a:ext uri="{FF2B5EF4-FFF2-40B4-BE49-F238E27FC236}">
                <a16:creationId xmlns:a16="http://schemas.microsoft.com/office/drawing/2014/main" id="{4EFBEE4D-BEFA-464D-B414-88E7CC28451F}"/>
              </a:ext>
            </a:extLst>
          </p:cNvPr>
          <p:cNvSpPr txBox="1"/>
          <p:nvPr/>
        </p:nvSpPr>
        <p:spPr>
          <a:xfrm>
            <a:off x="914400" y="4298520"/>
            <a:ext cx="2268000" cy="400110"/>
          </a:xfrm>
          <a:prstGeom prst="rect">
            <a:avLst/>
          </a:prstGeom>
          <a:noFill/>
        </p:spPr>
        <p:txBody>
          <a:bodyPr wrap="square" rtlCol="0">
            <a:spAutoFit/>
          </a:bodyPr>
          <a:lstStyle/>
          <a:p>
            <a:pPr algn="ctr"/>
            <a:r>
              <a:rPr lang="en-IE" sz="2000" dirty="0">
                <a:solidFill>
                  <a:schemeClr val="bg1"/>
                </a:solidFill>
                <a:latin typeface="Arial" panose="020B0604020202020204" pitchFamily="34" charset="0"/>
                <a:cs typeface="Arial" panose="020B0604020202020204" pitchFamily="34" charset="0"/>
              </a:rPr>
              <a:t>Pornography</a:t>
            </a:r>
          </a:p>
        </p:txBody>
      </p:sp>
      <p:sp>
        <p:nvSpPr>
          <p:cNvPr id="8" name="TextBox 7">
            <a:extLst>
              <a:ext uri="{FF2B5EF4-FFF2-40B4-BE49-F238E27FC236}">
                <a16:creationId xmlns:a16="http://schemas.microsoft.com/office/drawing/2014/main" id="{449F3CCC-9329-FF47-8A5A-A0E9B27D08F2}"/>
              </a:ext>
            </a:extLst>
          </p:cNvPr>
          <p:cNvSpPr txBox="1"/>
          <p:nvPr/>
        </p:nvSpPr>
        <p:spPr>
          <a:xfrm>
            <a:off x="5961602" y="2958953"/>
            <a:ext cx="2268000" cy="400110"/>
          </a:xfrm>
          <a:prstGeom prst="rect">
            <a:avLst/>
          </a:prstGeom>
          <a:noFill/>
        </p:spPr>
        <p:txBody>
          <a:bodyPr wrap="square" rtlCol="0">
            <a:spAutoFit/>
          </a:bodyPr>
          <a:lstStyle/>
          <a:p>
            <a:pPr algn="ctr"/>
            <a:r>
              <a:rPr lang="en-IE" sz="2000" dirty="0">
                <a:solidFill>
                  <a:schemeClr val="bg1"/>
                </a:solidFill>
                <a:latin typeface="Arial" panose="020B0604020202020204" pitchFamily="34" charset="0"/>
                <a:cs typeface="Arial" panose="020B0604020202020204" pitchFamily="34" charset="0"/>
              </a:rPr>
              <a:t>Weak Legislation</a:t>
            </a:r>
          </a:p>
        </p:txBody>
      </p:sp>
      <p:sp>
        <p:nvSpPr>
          <p:cNvPr id="9" name="TextBox 8">
            <a:extLst>
              <a:ext uri="{FF2B5EF4-FFF2-40B4-BE49-F238E27FC236}">
                <a16:creationId xmlns:a16="http://schemas.microsoft.com/office/drawing/2014/main" id="{4C66CE95-407F-5D49-A44D-C98189D10C52}"/>
              </a:ext>
            </a:extLst>
          </p:cNvPr>
          <p:cNvSpPr txBox="1"/>
          <p:nvPr/>
        </p:nvSpPr>
        <p:spPr>
          <a:xfrm>
            <a:off x="5961602" y="3660458"/>
            <a:ext cx="2268000" cy="400110"/>
          </a:xfrm>
          <a:prstGeom prst="rect">
            <a:avLst/>
          </a:prstGeom>
          <a:noFill/>
        </p:spPr>
        <p:txBody>
          <a:bodyPr wrap="square" rtlCol="0">
            <a:spAutoFit/>
          </a:bodyPr>
          <a:lstStyle/>
          <a:p>
            <a:pPr algn="ctr"/>
            <a:r>
              <a:rPr lang="en-IE" sz="2000" dirty="0">
                <a:solidFill>
                  <a:schemeClr val="bg1"/>
                </a:solidFill>
                <a:latin typeface="Arial" panose="020B0604020202020204" pitchFamily="34" charset="0"/>
                <a:cs typeface="Arial" panose="020B0604020202020204" pitchFamily="34" charset="0"/>
              </a:rPr>
              <a:t>Denial</a:t>
            </a:r>
          </a:p>
        </p:txBody>
      </p:sp>
      <p:sp>
        <p:nvSpPr>
          <p:cNvPr id="10" name="TextBox 9">
            <a:extLst>
              <a:ext uri="{FF2B5EF4-FFF2-40B4-BE49-F238E27FC236}">
                <a16:creationId xmlns:a16="http://schemas.microsoft.com/office/drawing/2014/main" id="{E03CABC8-57A0-DD45-B8F4-856E3E3EA528}"/>
              </a:ext>
            </a:extLst>
          </p:cNvPr>
          <p:cNvSpPr txBox="1"/>
          <p:nvPr/>
        </p:nvSpPr>
        <p:spPr>
          <a:xfrm>
            <a:off x="5961602" y="4361963"/>
            <a:ext cx="2268000" cy="400110"/>
          </a:xfrm>
          <a:prstGeom prst="rect">
            <a:avLst/>
          </a:prstGeom>
          <a:noFill/>
        </p:spPr>
        <p:txBody>
          <a:bodyPr wrap="square" rtlCol="0">
            <a:spAutoFit/>
          </a:bodyPr>
          <a:lstStyle/>
          <a:p>
            <a:pPr algn="ctr"/>
            <a:r>
              <a:rPr lang="en-IE" sz="2000" dirty="0">
                <a:solidFill>
                  <a:schemeClr val="bg1"/>
                </a:solidFill>
                <a:latin typeface="Arial" panose="020B0604020202020204" pitchFamily="34" charset="0"/>
                <a:cs typeface="Arial" panose="020B0604020202020204" pitchFamily="34" charset="0"/>
              </a:rPr>
              <a:t>Debts</a:t>
            </a:r>
          </a:p>
        </p:txBody>
      </p:sp>
      <p:sp>
        <p:nvSpPr>
          <p:cNvPr id="12" name="TextBox 11">
            <a:extLst>
              <a:ext uri="{FF2B5EF4-FFF2-40B4-BE49-F238E27FC236}">
                <a16:creationId xmlns:a16="http://schemas.microsoft.com/office/drawing/2014/main" id="{05059C7C-7CAC-D445-8AA9-39D918591049}"/>
              </a:ext>
            </a:extLst>
          </p:cNvPr>
          <p:cNvSpPr txBox="1"/>
          <p:nvPr/>
        </p:nvSpPr>
        <p:spPr>
          <a:xfrm>
            <a:off x="3346199" y="2909659"/>
            <a:ext cx="2451601" cy="400110"/>
          </a:xfrm>
          <a:prstGeom prst="rect">
            <a:avLst/>
          </a:prstGeom>
          <a:noFill/>
        </p:spPr>
        <p:txBody>
          <a:bodyPr wrap="square" rtlCol="0">
            <a:spAutoFit/>
          </a:bodyPr>
          <a:lstStyle/>
          <a:p>
            <a:pPr algn="ctr"/>
            <a:r>
              <a:rPr lang="en-IE" sz="2000" b="1" u="sng" dirty="0">
                <a:solidFill>
                  <a:schemeClr val="bg1">
                    <a:lumMod val="95000"/>
                  </a:schemeClr>
                </a:solidFill>
                <a:latin typeface="Arial" panose="020B0604020202020204" pitchFamily="34" charset="0"/>
                <a:cs typeface="Arial" panose="020B0604020202020204" pitchFamily="34" charset="0"/>
              </a:rPr>
              <a:t>GLOBALISATION</a:t>
            </a:r>
          </a:p>
        </p:txBody>
      </p:sp>
      <p:sp>
        <p:nvSpPr>
          <p:cNvPr id="13" name="TextBox 12">
            <a:extLst>
              <a:ext uri="{FF2B5EF4-FFF2-40B4-BE49-F238E27FC236}">
                <a16:creationId xmlns:a16="http://schemas.microsoft.com/office/drawing/2014/main" id="{E41EBBBE-E01A-4247-ACFA-C10B04AE4523}"/>
              </a:ext>
            </a:extLst>
          </p:cNvPr>
          <p:cNvSpPr txBox="1"/>
          <p:nvPr/>
        </p:nvSpPr>
        <p:spPr>
          <a:xfrm>
            <a:off x="3438001" y="3604140"/>
            <a:ext cx="2268000" cy="400110"/>
          </a:xfrm>
          <a:prstGeom prst="rect">
            <a:avLst/>
          </a:prstGeom>
          <a:noFill/>
        </p:spPr>
        <p:txBody>
          <a:bodyPr wrap="square" rtlCol="0">
            <a:spAutoFit/>
          </a:bodyPr>
          <a:lstStyle/>
          <a:p>
            <a:pPr algn="ctr"/>
            <a:r>
              <a:rPr lang="en-IE" sz="2000" b="1" u="sng" dirty="0">
                <a:solidFill>
                  <a:schemeClr val="bg1"/>
                </a:solidFill>
                <a:latin typeface="Arial" panose="020B0604020202020204" pitchFamily="34" charset="0"/>
                <a:cs typeface="Arial" panose="020B0604020202020204" pitchFamily="34" charset="0"/>
              </a:rPr>
              <a:t>DEMAND</a:t>
            </a:r>
          </a:p>
        </p:txBody>
      </p:sp>
      <p:sp>
        <p:nvSpPr>
          <p:cNvPr id="14" name="TextBox 13">
            <a:extLst>
              <a:ext uri="{FF2B5EF4-FFF2-40B4-BE49-F238E27FC236}">
                <a16:creationId xmlns:a16="http://schemas.microsoft.com/office/drawing/2014/main" id="{F05FA35E-B086-9144-8662-0CE031B10F5E}"/>
              </a:ext>
            </a:extLst>
          </p:cNvPr>
          <p:cNvSpPr txBox="1"/>
          <p:nvPr/>
        </p:nvSpPr>
        <p:spPr>
          <a:xfrm>
            <a:off x="3438001" y="4305645"/>
            <a:ext cx="2268000" cy="400110"/>
          </a:xfrm>
          <a:prstGeom prst="rect">
            <a:avLst/>
          </a:prstGeom>
          <a:noFill/>
        </p:spPr>
        <p:txBody>
          <a:bodyPr wrap="square" rtlCol="0">
            <a:spAutoFit/>
          </a:bodyPr>
          <a:lstStyle/>
          <a:p>
            <a:pPr algn="ctr"/>
            <a:r>
              <a:rPr lang="en-IE" sz="2000" dirty="0">
                <a:solidFill>
                  <a:schemeClr val="bg1"/>
                </a:solidFill>
                <a:latin typeface="Arial" panose="020B0604020202020204" pitchFamily="34" charset="0"/>
                <a:cs typeface="Arial" panose="020B0604020202020204" pitchFamily="34" charset="0"/>
              </a:rPr>
              <a:t>Prostitution</a:t>
            </a:r>
          </a:p>
        </p:txBody>
      </p:sp>
      <p:sp>
        <p:nvSpPr>
          <p:cNvPr id="2" name="Up Arrow 1">
            <a:extLst>
              <a:ext uri="{FF2B5EF4-FFF2-40B4-BE49-F238E27FC236}">
                <a16:creationId xmlns:a16="http://schemas.microsoft.com/office/drawing/2014/main" id="{DECB8D85-A7F9-4846-997C-55A5F9786ECF}"/>
              </a:ext>
            </a:extLst>
          </p:cNvPr>
          <p:cNvSpPr/>
          <p:nvPr/>
        </p:nvSpPr>
        <p:spPr>
          <a:xfrm>
            <a:off x="4463999" y="3359063"/>
            <a:ext cx="216000" cy="2450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a:extLst>
              <a:ext uri="{FF2B5EF4-FFF2-40B4-BE49-F238E27FC236}">
                <a16:creationId xmlns:a16="http://schemas.microsoft.com/office/drawing/2014/main" id="{53DA008A-524E-3749-A9F7-5CD65329C215}"/>
              </a:ext>
            </a:extLst>
          </p:cNvPr>
          <p:cNvSpPr/>
          <p:nvPr/>
        </p:nvSpPr>
        <p:spPr>
          <a:xfrm>
            <a:off x="4463999" y="2646529"/>
            <a:ext cx="216000" cy="2450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88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0915C-D32A-C644-B910-198C7D4819D7}"/>
              </a:ext>
            </a:extLst>
          </p:cNvPr>
          <p:cNvPicPr>
            <a:picLocks noChangeAspect="1"/>
          </p:cNvPicPr>
          <p:nvPr/>
        </p:nvPicPr>
        <p:blipFill>
          <a:blip r:embed="rId3"/>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D41D6BE2-870B-6441-8257-8DFE4C9D1BBE}"/>
              </a:ext>
            </a:extLst>
          </p:cNvPr>
          <p:cNvSpPr txBox="1"/>
          <p:nvPr/>
        </p:nvSpPr>
        <p:spPr>
          <a:xfrm>
            <a:off x="457200" y="457200"/>
            <a:ext cx="8229600" cy="400110"/>
          </a:xfrm>
          <a:prstGeom prst="rect">
            <a:avLst/>
          </a:prstGeom>
          <a:noFill/>
        </p:spPr>
        <p:txBody>
          <a:bodyPr wrap="square" rtlCol="0">
            <a:spAutoFit/>
          </a:bodyPr>
          <a:lstStyle/>
          <a:p>
            <a:r>
              <a:rPr lang="en-US" sz="2000" dirty="0">
                <a:solidFill>
                  <a:srgbClr val="ED1B24"/>
                </a:solidFill>
              </a:rPr>
              <a:t>Key Facts</a:t>
            </a:r>
          </a:p>
        </p:txBody>
      </p:sp>
      <p:sp>
        <p:nvSpPr>
          <p:cNvPr id="4" name="TextBox 3">
            <a:extLst>
              <a:ext uri="{FF2B5EF4-FFF2-40B4-BE49-F238E27FC236}">
                <a16:creationId xmlns:a16="http://schemas.microsoft.com/office/drawing/2014/main" id="{522DADD6-C959-4B4E-B490-90A3AB17B40C}"/>
              </a:ext>
            </a:extLst>
          </p:cNvPr>
          <p:cNvSpPr txBox="1"/>
          <p:nvPr/>
        </p:nvSpPr>
        <p:spPr>
          <a:xfrm>
            <a:off x="457200" y="1297110"/>
            <a:ext cx="8229600" cy="2554545"/>
          </a:xfrm>
          <a:prstGeom prst="rect">
            <a:avLst/>
          </a:prstGeom>
          <a:noFill/>
        </p:spPr>
        <p:txBody>
          <a:bodyPr wrap="square" rtlCol="0">
            <a:spAutoFit/>
          </a:bodyPr>
          <a:lstStyle/>
          <a:p>
            <a:pPr marL="342900" indent="-342900">
              <a:buFont typeface="Arial" panose="020B0604020202020204" pitchFamily="34" charset="0"/>
              <a:buChar char="•"/>
            </a:pPr>
            <a:r>
              <a:rPr lang="en-IE" sz="2000" dirty="0"/>
              <a:t>Human Trafficking is one of the top 3 most profitable illegal trades </a:t>
            </a:r>
          </a:p>
          <a:p>
            <a:pPr marL="342900" indent="-342900">
              <a:buFont typeface="Arial" panose="020B0604020202020204" pitchFamily="34" charset="0"/>
              <a:buChar char="•"/>
            </a:pPr>
            <a:r>
              <a:rPr lang="en-IE" sz="2000" dirty="0"/>
              <a:t>Fastest growing illegal trade.</a:t>
            </a:r>
          </a:p>
          <a:p>
            <a:pPr marL="342900" indent="-342900">
              <a:buFont typeface="Arial" panose="020B0604020202020204" pitchFamily="34" charset="0"/>
              <a:buChar char="•"/>
            </a:pPr>
            <a:r>
              <a:rPr lang="en-IE" sz="2000" b="1" dirty="0"/>
              <a:t>20.9 million people </a:t>
            </a:r>
            <a:r>
              <a:rPr lang="en-IE" sz="2000" dirty="0"/>
              <a:t>per year globally – </a:t>
            </a:r>
            <a:r>
              <a:rPr lang="en-IE" sz="2000" b="1" dirty="0"/>
              <a:t>4.5 million </a:t>
            </a:r>
            <a:r>
              <a:rPr lang="en-IE" sz="2000" dirty="0"/>
              <a:t>of these in sex trafficking.</a:t>
            </a:r>
          </a:p>
          <a:p>
            <a:pPr marL="342900" indent="-342900">
              <a:buFont typeface="Arial" panose="020B0604020202020204" pitchFamily="34" charset="0"/>
              <a:buChar char="•"/>
            </a:pPr>
            <a:r>
              <a:rPr lang="en-IE" sz="2000" b="1" dirty="0"/>
              <a:t>$150 billion </a:t>
            </a:r>
            <a:r>
              <a:rPr lang="en-IE" sz="2000" dirty="0"/>
              <a:t>per year globally – </a:t>
            </a:r>
            <a:r>
              <a:rPr lang="en-IE" sz="2000" b="1" dirty="0"/>
              <a:t>$100 billion </a:t>
            </a:r>
            <a:r>
              <a:rPr lang="en-IE" sz="2000" dirty="0"/>
              <a:t>from sex trafficking.</a:t>
            </a:r>
          </a:p>
          <a:p>
            <a:pPr marL="342900" indent="-342900">
              <a:buFont typeface="Arial" panose="020B0604020202020204" pitchFamily="34" charset="0"/>
              <a:buChar char="•"/>
            </a:pPr>
            <a:r>
              <a:rPr lang="en-IE" sz="2000" dirty="0"/>
              <a:t>Average annual profit per victim is </a:t>
            </a:r>
            <a:r>
              <a:rPr lang="en-IE" sz="2000" b="1" dirty="0"/>
              <a:t>$80,000</a:t>
            </a:r>
            <a:r>
              <a:rPr lang="en-IE" sz="2000" dirty="0"/>
              <a:t>.</a:t>
            </a:r>
            <a:endParaRPr lang="en-IE" sz="2000" b="1" dirty="0"/>
          </a:p>
          <a:p>
            <a:pPr marL="342900" indent="-342900">
              <a:buFont typeface="Arial" panose="020B0604020202020204" pitchFamily="34" charset="0"/>
              <a:buChar char="•"/>
            </a:pPr>
            <a:r>
              <a:rPr lang="en-IE" sz="2000" dirty="0"/>
              <a:t>Ireland has been identified as a source, transit and destination country for trafficking.</a:t>
            </a:r>
          </a:p>
        </p:txBody>
      </p:sp>
    </p:spTree>
    <p:extLst>
      <p:ext uri="{BB962C8B-B14F-4D97-AF65-F5344CB8AC3E}">
        <p14:creationId xmlns:p14="http://schemas.microsoft.com/office/powerpoint/2010/main" val="295487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5334</TotalTime>
  <Words>1371</Words>
  <Application>Microsoft Office PowerPoint</Application>
  <PresentationFormat>On-screen Show (16:9)</PresentationFormat>
  <Paragraphs>259</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Franklin Gothic Book</vt:lpstr>
      <vt:lpstr>Wingdings 2</vt:lpstr>
      <vt:lpstr>Arial</vt:lpstr>
      <vt:lpstr>Perpetua</vt:lpstr>
      <vt:lpstr>Equity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Kathrina</dc:creator>
  <cp:lastModifiedBy>Anne Kelleher</cp:lastModifiedBy>
  <cp:revision>503</cp:revision>
  <dcterms:created xsi:type="dcterms:W3CDTF">2019-06-07T14:34:02Z</dcterms:created>
  <dcterms:modified xsi:type="dcterms:W3CDTF">2021-04-13T09:58:59Z</dcterms:modified>
</cp:coreProperties>
</file>